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41"/>
  </p:notesMasterIdLst>
  <p:sldIdLst>
    <p:sldId id="256" r:id="rId2"/>
    <p:sldId id="260" r:id="rId3"/>
    <p:sldId id="261" r:id="rId4"/>
    <p:sldId id="262" r:id="rId5"/>
    <p:sldId id="263" r:id="rId6"/>
    <p:sldId id="266" r:id="rId7"/>
    <p:sldId id="285" r:id="rId8"/>
    <p:sldId id="286" r:id="rId9"/>
    <p:sldId id="287" r:id="rId10"/>
    <p:sldId id="288" r:id="rId11"/>
    <p:sldId id="289" r:id="rId12"/>
    <p:sldId id="271" r:id="rId13"/>
    <p:sldId id="274" r:id="rId14"/>
    <p:sldId id="291" r:id="rId15"/>
    <p:sldId id="292" r:id="rId16"/>
    <p:sldId id="293" r:id="rId17"/>
    <p:sldId id="290" r:id="rId18"/>
    <p:sldId id="268" r:id="rId19"/>
    <p:sldId id="265" r:id="rId20"/>
    <p:sldId id="272" r:id="rId21"/>
    <p:sldId id="269" r:id="rId22"/>
    <p:sldId id="270" r:id="rId23"/>
    <p:sldId id="276" r:id="rId24"/>
    <p:sldId id="284" r:id="rId25"/>
    <p:sldId id="294" r:id="rId26"/>
    <p:sldId id="295" r:id="rId27"/>
    <p:sldId id="299" r:id="rId28"/>
    <p:sldId id="298" r:id="rId29"/>
    <p:sldId id="275" r:id="rId30"/>
    <p:sldId id="277" r:id="rId31"/>
    <p:sldId id="278" r:id="rId32"/>
    <p:sldId id="279" r:id="rId33"/>
    <p:sldId id="300" r:id="rId34"/>
    <p:sldId id="280" r:id="rId35"/>
    <p:sldId id="282" r:id="rId36"/>
    <p:sldId id="283" r:id="rId37"/>
    <p:sldId id="301" r:id="rId38"/>
    <p:sldId id="257" r:id="rId39"/>
    <p:sldId id="297"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94" autoAdjust="0"/>
  </p:normalViewPr>
  <p:slideViewPr>
    <p:cSldViewPr snapToGrid="0" snapToObjects="1">
      <p:cViewPr varScale="1">
        <p:scale>
          <a:sx n="143" d="100"/>
          <a:sy n="143" d="100"/>
        </p:scale>
        <p:origin x="684"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0D91B-8657-42EB-9D20-1FE05830C4F0}" type="datetimeFigureOut">
              <a:rPr lang="fr-FR" smtClean="0"/>
              <a:t>28/04/2022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31B7F-969F-44A3-850F-4A94CBA400A7}" type="slidenum">
              <a:rPr lang="fr-FR" smtClean="0"/>
              <a:t>‹N°›</a:t>
            </a:fld>
            <a:endParaRPr lang="fr-FR"/>
          </a:p>
        </p:txBody>
      </p:sp>
    </p:spTree>
    <p:extLst>
      <p:ext uri="{BB962C8B-B14F-4D97-AF65-F5344CB8AC3E}">
        <p14:creationId xmlns:p14="http://schemas.microsoft.com/office/powerpoint/2010/main" val="3864779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fr-FR"/>
              <a:t>Modifiez le style du titre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a:xfrm>
            <a:off x="2019298" y="3778247"/>
            <a:ext cx="3910976" cy="209550"/>
          </a:xfrm>
        </p:spPr>
        <p:txBody>
          <a:bodyPr/>
          <a:lstStyle/>
          <a:p>
            <a:endParaRPr lang="en-US"/>
          </a:p>
        </p:txBody>
      </p:sp>
      <p:sp>
        <p:nvSpPr>
          <p:cNvPr id="6" name="Slide Number Placeholder 5"/>
          <p:cNvSpPr>
            <a:spLocks noGrp="1"/>
          </p:cNvSpPr>
          <p:nvPr>
            <p:ph type="sldNum" sz="quarter" idx="12"/>
          </p:nvPr>
        </p:nvSpPr>
        <p:spPr>
          <a:xfrm>
            <a:off x="6717676" y="3778247"/>
            <a:ext cx="413375" cy="209550"/>
          </a:xfrm>
        </p:spPr>
        <p:txBody>
          <a:bodyPr/>
          <a:lstStyle/>
          <a:p>
            <a:fld id="{C5EF2332-01BF-834F-8236-50238282D533}" type="slidenum">
              <a:rPr lang="en-US" smtClean="0"/>
              <a:t>‹N°›</a:t>
            </a:fld>
            <a:endParaRPr lang="en-US"/>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165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fr-FR"/>
              <a:t>Modifiez le style du titre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25600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095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10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fr-FR"/>
              <a:t>Modifiez le style du titre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754653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fr-FR"/>
              <a:t>Modifiez le style du titre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208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7753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0842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16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2173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fr-FR"/>
              <a:t>Modifiez le style du titre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41EB5C9-1307-BA42-ABA2-0BC069CD8E7F}"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21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206696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4/28/2022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a:t>
            </a:fld>
            <a:endParaRPr lang="en-US"/>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267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4/28/2022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9534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18808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fr-FR"/>
              <a:t>Modifiez le style du titre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208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fr-FR"/>
              <a:t>Modifiez le style du titre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241EB5C9-1307-BA42-ABA2-0BC069CD8E7F}"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19775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241EB5C9-1307-BA42-ABA2-0BC069CD8E7F}" type="datetimeFigureOut">
              <a:rPr lang="en-US" smtClean="0"/>
              <a:t>4/28/2022</a:t>
            </a:fld>
            <a:endParaRPr lang="en-US"/>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5EF2332-01BF-834F-8236-50238282D533}" type="slidenum">
              <a:rPr lang="en-US" smtClean="0"/>
              <a:t>‹N°›</a:t>
            </a:fld>
            <a:endParaRPr lang="en-US"/>
          </a:p>
        </p:txBody>
      </p:sp>
    </p:spTree>
    <p:extLst>
      <p:ext uri="{BB962C8B-B14F-4D97-AF65-F5344CB8AC3E}">
        <p14:creationId xmlns:p14="http://schemas.microsoft.com/office/powerpoint/2010/main" val="308788496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r-project.org/COPY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gplot2.tidyverse.org/index.html"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hyperlink" Target="https://forcats.tidyverse.org/" TargetMode="External"/><Relationship Id="rId2" Type="http://schemas.openxmlformats.org/officeDocument/2006/relationships/hyperlink" Target="https://dplyr.tidyverse.org/"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juba.github.io/question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llisonhorst/stats-illustrations" TargetMode="External"/><Relationship Id="rId2" Type="http://schemas.openxmlformats.org/officeDocument/2006/relationships/hyperlink" Target="https://juba.github.io/tidyverse" TargetMode="Externa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hyperlink" Target="http://creativecommons.org/licenses/by-nc-sa/4.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gplot2-book.org/" TargetMode="External"/><Relationship Id="rId2" Type="http://schemas.openxmlformats.org/officeDocument/2006/relationships/hyperlink" Target="https://r4ds.had.co.nz/index.html" TargetMode="External"/><Relationship Id="rId1" Type="http://schemas.openxmlformats.org/officeDocument/2006/relationships/slideLayout" Target="../slideLayouts/slideLayout2.xml"/><Relationship Id="rId6" Type="http://schemas.openxmlformats.org/officeDocument/2006/relationships/hyperlink" Target="https://larmarange.github.io/analyse-R/" TargetMode="External"/><Relationship Id="rId5" Type="http://schemas.openxmlformats.org/officeDocument/2006/relationships/hyperlink" Target="http://perso.ens-lyon.fr/lise.vaudor/grimoireStat/_book/" TargetMode="External"/><Relationship Id="rId4" Type="http://schemas.openxmlformats.org/officeDocument/2006/relationships/hyperlink" Target="https://r-graphics.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loud.r-project.org/bin/macosx/" TargetMode="External"/><Relationship Id="rId2" Type="http://schemas.openxmlformats.org/officeDocument/2006/relationships/hyperlink" Target="https://cloud.r-project.org/bin/windows/base/" TargetMode="External"/><Relationship Id="rId1" Type="http://schemas.openxmlformats.org/officeDocument/2006/relationships/slideLayout" Target="../slideLayouts/slideLayout2.xml"/><Relationship Id="rId4" Type="http://schemas.openxmlformats.org/officeDocument/2006/relationships/hyperlink" Target="https://www.rstudio.com/products/rstudio/download/#downloa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lvl="0" indent="0">
              <a:buNone/>
            </a:pPr>
            <a:r>
              <a:rPr dirty="0"/>
              <a:t>Introduction à R</a:t>
            </a:r>
            <a:r>
              <a:rPr lang="fr-FR" dirty="0"/>
              <a:t> et </a:t>
            </a:r>
            <a:r>
              <a:rPr lang="fr-FR" dirty="0" err="1"/>
              <a:t>Rstudio</a:t>
            </a:r>
            <a:endParaRPr dirty="0"/>
          </a:p>
        </p:txBody>
      </p:sp>
      <p:sp>
        <p:nvSpPr>
          <p:cNvPr id="3" name="Subtitle 2"/>
          <p:cNvSpPr>
            <a:spLocks noGrp="1"/>
          </p:cNvSpPr>
          <p:nvPr>
            <p:ph type="subTitle" idx="1"/>
          </p:nvPr>
        </p:nvSpPr>
        <p:spPr/>
        <p:txBody>
          <a:bodyPr/>
          <a:lstStyle/>
          <a:p>
            <a:pPr marL="0" lvl="0" indent="0">
              <a:buNone/>
            </a:pPr>
            <a:br>
              <a:rPr dirty="0"/>
            </a:br>
            <a:br>
              <a:rPr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264BA-2A55-4167-A5A0-9159E73B0A10}"/>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A2032BCD-8EFD-4BBB-953D-9D5735ECDD1A}"/>
              </a:ext>
            </a:extLst>
          </p:cNvPr>
          <p:cNvPicPr>
            <a:picLocks noGrp="1" noChangeAspect="1"/>
          </p:cNvPicPr>
          <p:nvPr>
            <p:ph idx="1"/>
          </p:nvPr>
        </p:nvPicPr>
        <p:blipFill>
          <a:blip r:embed="rId2"/>
          <a:stretch>
            <a:fillRect/>
          </a:stretch>
        </p:blipFill>
        <p:spPr>
          <a:xfrm>
            <a:off x="3738990" y="1917700"/>
            <a:ext cx="4829709" cy="2489200"/>
          </a:xfrm>
        </p:spPr>
      </p:pic>
      <p:sp>
        <p:nvSpPr>
          <p:cNvPr id="6" name="ZoneTexte 5">
            <a:extLst>
              <a:ext uri="{FF2B5EF4-FFF2-40B4-BE49-F238E27FC236}">
                <a16:creationId xmlns:a16="http://schemas.microsoft.com/office/drawing/2014/main" id="{D824281F-8E9E-4A72-8A2F-FF598E071D80}"/>
              </a:ext>
            </a:extLst>
          </p:cNvPr>
          <p:cNvSpPr txBox="1"/>
          <p:nvPr/>
        </p:nvSpPr>
        <p:spPr>
          <a:xfrm>
            <a:off x="747539" y="1917700"/>
            <a:ext cx="2560071" cy="2585323"/>
          </a:xfrm>
          <a:prstGeom prst="rect">
            <a:avLst/>
          </a:prstGeom>
          <a:noFill/>
        </p:spPr>
        <p:txBody>
          <a:bodyPr wrap="square" rtlCol="0">
            <a:spAutoFit/>
          </a:bodyPr>
          <a:lstStyle/>
          <a:p>
            <a:pPr marL="285750" indent="-285750">
              <a:buFont typeface="Arial" panose="020B0604020202020204" pitchFamily="34" charset="0"/>
              <a:buChar char="•"/>
            </a:pPr>
            <a:r>
              <a:rPr lang="fr-FR" dirty="0"/>
              <a:t>L’environnement de travail : c’est ici que vous verrez les objets crées lors de votre session.</a:t>
            </a:r>
          </a:p>
          <a:p>
            <a:pPr marL="285750" indent="-285750">
              <a:buFont typeface="Arial" panose="020B0604020202020204" pitchFamily="34" charset="0"/>
              <a:buChar char="•"/>
            </a:pPr>
            <a:r>
              <a:rPr lang="fr-FR" dirty="0"/>
              <a:t>Ceux-ci consomment de la mémoire vive, donc faites attention à ne pas trop le remplir !</a:t>
            </a:r>
          </a:p>
        </p:txBody>
      </p:sp>
    </p:spTree>
    <p:extLst>
      <p:ext uri="{BB962C8B-B14F-4D97-AF65-F5344CB8AC3E}">
        <p14:creationId xmlns:p14="http://schemas.microsoft.com/office/powerpoint/2010/main" val="2640789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1EB6FB-EAC5-4AC1-8BC5-E088A2AE97E6}"/>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DA399232-5C94-420D-94A2-5CC60A0DF017}"/>
              </a:ext>
            </a:extLst>
          </p:cNvPr>
          <p:cNvPicPr>
            <a:picLocks noGrp="1" noChangeAspect="1"/>
          </p:cNvPicPr>
          <p:nvPr>
            <p:ph idx="1"/>
          </p:nvPr>
        </p:nvPicPr>
        <p:blipFill>
          <a:blip r:embed="rId2"/>
          <a:stretch>
            <a:fillRect/>
          </a:stretch>
        </p:blipFill>
        <p:spPr>
          <a:xfrm>
            <a:off x="4571999" y="2184401"/>
            <a:ext cx="4120379" cy="2489200"/>
          </a:xfrm>
        </p:spPr>
      </p:pic>
      <p:sp>
        <p:nvSpPr>
          <p:cNvPr id="6" name="ZoneTexte 5">
            <a:extLst>
              <a:ext uri="{FF2B5EF4-FFF2-40B4-BE49-F238E27FC236}">
                <a16:creationId xmlns:a16="http://schemas.microsoft.com/office/drawing/2014/main" id="{B67CD944-2512-4E11-9E33-9AE2263515B5}"/>
              </a:ext>
            </a:extLst>
          </p:cNvPr>
          <p:cNvSpPr txBox="1"/>
          <p:nvPr/>
        </p:nvSpPr>
        <p:spPr>
          <a:xfrm>
            <a:off x="814282" y="2020122"/>
            <a:ext cx="3577507" cy="2585323"/>
          </a:xfrm>
          <a:prstGeom prst="rect">
            <a:avLst/>
          </a:prstGeom>
          <a:noFill/>
        </p:spPr>
        <p:txBody>
          <a:bodyPr wrap="square" rtlCol="0">
            <a:spAutoFit/>
          </a:bodyPr>
          <a:lstStyle/>
          <a:p>
            <a:r>
              <a:rPr lang="fr-FR" dirty="0"/>
              <a:t>Les autres fenêtres au choix :</a:t>
            </a:r>
          </a:p>
          <a:p>
            <a:r>
              <a:rPr lang="fr-FR" dirty="0"/>
              <a:t>-    Visualisation des fichiers du répertoire de travail (« </a:t>
            </a:r>
            <a:r>
              <a:rPr lang="fr-FR" b="1" dirty="0"/>
              <a:t>Files</a:t>
            </a:r>
            <a:r>
              <a:rPr lang="fr-FR" dirty="0"/>
              <a:t> »)	</a:t>
            </a:r>
          </a:p>
          <a:p>
            <a:pPr marL="285750" indent="-285750">
              <a:buFontTx/>
              <a:buChar char="-"/>
            </a:pPr>
            <a:r>
              <a:rPr lang="fr-FR" dirty="0"/>
              <a:t>Visualisation des graphiques produits (« </a:t>
            </a:r>
            <a:r>
              <a:rPr lang="fr-FR" b="1" dirty="0"/>
              <a:t>Plots </a:t>
            </a:r>
            <a:r>
              <a:rPr lang="fr-FR" dirty="0"/>
              <a:t>»)</a:t>
            </a:r>
          </a:p>
          <a:p>
            <a:pPr marL="285750" indent="-285750">
              <a:buFontTx/>
              <a:buChar char="-"/>
            </a:pPr>
            <a:r>
              <a:rPr lang="fr-FR" dirty="0"/>
              <a:t>Liste des packages installés («</a:t>
            </a:r>
            <a:r>
              <a:rPr lang="fr-FR" b="1" dirty="0"/>
              <a:t> Packages </a:t>
            </a:r>
            <a:r>
              <a:rPr lang="fr-FR" dirty="0"/>
              <a:t>»)</a:t>
            </a:r>
          </a:p>
          <a:p>
            <a:pPr marL="285750" indent="-285750">
              <a:buFontTx/>
              <a:buChar char="-"/>
            </a:pPr>
            <a:r>
              <a:rPr lang="fr-FR" dirty="0"/>
              <a:t>Aide en ligne (« </a:t>
            </a:r>
            <a:r>
              <a:rPr lang="fr-FR" b="1" dirty="0"/>
              <a:t>Help</a:t>
            </a:r>
            <a:r>
              <a:rPr lang="fr-FR" dirty="0"/>
              <a:t> »)</a:t>
            </a:r>
          </a:p>
          <a:p>
            <a:pPr marL="285750" indent="-285750">
              <a:buFontTx/>
              <a:buChar char="-"/>
            </a:pPr>
            <a:endParaRPr lang="fr-FR" dirty="0"/>
          </a:p>
        </p:txBody>
      </p:sp>
    </p:spTree>
    <p:extLst>
      <p:ext uri="{BB962C8B-B14F-4D97-AF65-F5344CB8AC3E}">
        <p14:creationId xmlns:p14="http://schemas.microsoft.com/office/powerpoint/2010/main" val="427789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86E4EE-EE8B-465B-A096-3D0689A2015E}"/>
              </a:ext>
            </a:extLst>
          </p:cNvPr>
          <p:cNvSpPr>
            <a:spLocks noGrp="1"/>
          </p:cNvSpPr>
          <p:nvPr>
            <p:ph type="title"/>
          </p:nvPr>
        </p:nvSpPr>
        <p:spPr/>
        <p:txBody>
          <a:bodyPr/>
          <a:lstStyle/>
          <a:p>
            <a:r>
              <a:rPr lang="fr-FR" dirty="0"/>
              <a:t>Les packages</a:t>
            </a:r>
          </a:p>
        </p:txBody>
      </p:sp>
      <p:sp>
        <p:nvSpPr>
          <p:cNvPr id="3" name="Espace réservé du contenu 2">
            <a:extLst>
              <a:ext uri="{FF2B5EF4-FFF2-40B4-BE49-F238E27FC236}">
                <a16:creationId xmlns:a16="http://schemas.microsoft.com/office/drawing/2014/main" id="{3A0E73B9-F5E7-4A59-8DD9-02144AA1E6C1}"/>
              </a:ext>
            </a:extLst>
          </p:cNvPr>
          <p:cNvSpPr>
            <a:spLocks noGrp="1"/>
          </p:cNvSpPr>
          <p:nvPr>
            <p:ph idx="1"/>
          </p:nvPr>
        </p:nvSpPr>
        <p:spPr>
          <a:xfrm>
            <a:off x="971552" y="1917698"/>
            <a:ext cx="4060986" cy="2560859"/>
          </a:xfrm>
        </p:spPr>
        <p:txBody>
          <a:bodyPr/>
          <a:lstStyle/>
          <a:p>
            <a:r>
              <a:rPr lang="fr-FR" dirty="0"/>
              <a:t>Dans R, l’unité de partages de codes est le package, celui-ci contient du code, des données, de la documentation.</a:t>
            </a:r>
          </a:p>
          <a:p>
            <a:r>
              <a:rPr lang="fr-FR" dirty="0"/>
              <a:t>Le répertoire officiel des packages R est le </a:t>
            </a:r>
            <a:r>
              <a:rPr lang="en-US" b="1" dirty="0"/>
              <a:t>C</a:t>
            </a:r>
            <a:r>
              <a:rPr lang="en-US" dirty="0"/>
              <a:t>omprehensive </a:t>
            </a:r>
            <a:r>
              <a:rPr lang="en-US" b="1" dirty="0"/>
              <a:t>R</a:t>
            </a:r>
            <a:r>
              <a:rPr lang="en-US" dirty="0"/>
              <a:t> </a:t>
            </a:r>
            <a:r>
              <a:rPr lang="en-US" b="1" dirty="0"/>
              <a:t>A</a:t>
            </a:r>
            <a:r>
              <a:rPr lang="en-US" dirty="0"/>
              <a:t>rchive </a:t>
            </a:r>
            <a:r>
              <a:rPr lang="en-US" b="1" dirty="0"/>
              <a:t>N</a:t>
            </a:r>
            <a:r>
              <a:rPr lang="en-US" dirty="0"/>
              <a:t>etwork, </a:t>
            </a:r>
            <a:r>
              <a:rPr lang="en-US" dirty="0" err="1"/>
              <a:t>ou</a:t>
            </a:r>
            <a:r>
              <a:rPr lang="en-US" dirty="0"/>
              <a:t> CRAN</a:t>
            </a:r>
          </a:p>
          <a:p>
            <a:r>
              <a:rPr lang="en-US" dirty="0" err="1"/>
              <a:t>En</a:t>
            </a:r>
            <a:r>
              <a:rPr lang="en-US" dirty="0"/>
              <a:t> </a:t>
            </a:r>
            <a:r>
              <a:rPr lang="en-US" dirty="0" err="1"/>
              <a:t>avril</a:t>
            </a:r>
            <a:r>
              <a:rPr lang="en-US" dirty="0"/>
              <a:t> 2022 il y </a:t>
            </a:r>
            <a:r>
              <a:rPr lang="en-US" dirty="0" err="1"/>
              <a:t>avait</a:t>
            </a:r>
            <a:r>
              <a:rPr lang="en-US" dirty="0"/>
              <a:t> plus de 19 000 packages </a:t>
            </a:r>
            <a:r>
              <a:rPr lang="en-US" dirty="0" err="1"/>
              <a:t>disponibles</a:t>
            </a:r>
            <a:r>
              <a:rPr lang="en-US" dirty="0"/>
              <a:t> sur le CRAN.</a:t>
            </a:r>
            <a:endParaRPr lang="fr-FR" dirty="0"/>
          </a:p>
        </p:txBody>
      </p:sp>
      <p:pic>
        <p:nvPicPr>
          <p:cNvPr id="5" name="Image 4">
            <a:extLst>
              <a:ext uri="{FF2B5EF4-FFF2-40B4-BE49-F238E27FC236}">
                <a16:creationId xmlns:a16="http://schemas.microsoft.com/office/drawing/2014/main" id="{47884E9F-D7EF-4FE0-A254-C933D3C4FDCA}"/>
              </a:ext>
            </a:extLst>
          </p:cNvPr>
          <p:cNvPicPr>
            <a:picLocks noChangeAspect="1"/>
          </p:cNvPicPr>
          <p:nvPr/>
        </p:nvPicPr>
        <p:blipFill>
          <a:blip r:embed="rId2"/>
          <a:stretch>
            <a:fillRect/>
          </a:stretch>
        </p:blipFill>
        <p:spPr>
          <a:xfrm>
            <a:off x="5197332" y="1917698"/>
            <a:ext cx="3084416" cy="2653929"/>
          </a:xfrm>
          <a:prstGeom prst="rect">
            <a:avLst/>
          </a:prstGeom>
        </p:spPr>
      </p:pic>
    </p:spTree>
    <p:extLst>
      <p:ext uri="{BB962C8B-B14F-4D97-AF65-F5344CB8AC3E}">
        <p14:creationId xmlns:p14="http://schemas.microsoft.com/office/powerpoint/2010/main" val="3929263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384439F-0975-4116-9EDE-FA5E49931E1A}"/>
              </a:ext>
            </a:extLst>
          </p:cNvPr>
          <p:cNvPicPr>
            <a:picLocks noChangeAspect="1"/>
          </p:cNvPicPr>
          <p:nvPr/>
        </p:nvPicPr>
        <p:blipFill>
          <a:blip r:embed="rId2"/>
          <a:stretch>
            <a:fillRect/>
          </a:stretch>
        </p:blipFill>
        <p:spPr>
          <a:xfrm>
            <a:off x="5639676" y="3557484"/>
            <a:ext cx="1333397" cy="666699"/>
          </a:xfrm>
          <a:prstGeom prst="rect">
            <a:avLst/>
          </a:prstGeom>
        </p:spPr>
      </p:pic>
      <p:sp>
        <p:nvSpPr>
          <p:cNvPr id="3" name="Espace réservé du contenu 2">
            <a:extLst>
              <a:ext uri="{FF2B5EF4-FFF2-40B4-BE49-F238E27FC236}">
                <a16:creationId xmlns:a16="http://schemas.microsoft.com/office/drawing/2014/main" id="{F9E5EB56-63EB-429A-82A3-2BB8DA405D70}"/>
              </a:ext>
            </a:extLst>
          </p:cNvPr>
          <p:cNvSpPr>
            <a:spLocks noGrp="1"/>
          </p:cNvSpPr>
          <p:nvPr>
            <p:ph idx="1"/>
          </p:nvPr>
        </p:nvSpPr>
        <p:spPr>
          <a:xfrm>
            <a:off x="1017428" y="2042270"/>
            <a:ext cx="3607967" cy="2356194"/>
          </a:xfrm>
        </p:spPr>
        <p:txBody>
          <a:bodyPr>
            <a:normAutofit lnSpcReduction="10000"/>
          </a:bodyPr>
          <a:lstStyle/>
          <a:p>
            <a:r>
              <a:rPr lang="fr-FR" dirty="0"/>
              <a:t>Pour installer un package depuis le CRAN, il suffit d’utiliser </a:t>
            </a:r>
            <a:r>
              <a:rPr lang="fr-FR" dirty="0" err="1"/>
              <a:t>install.packages</a:t>
            </a:r>
            <a:r>
              <a:rPr lang="fr-FR" dirty="0"/>
              <a:t>(«  »). Celui –ci est ensuite activable avec </a:t>
            </a:r>
            <a:r>
              <a:rPr lang="fr-FR" dirty="0" err="1"/>
              <a:t>library</a:t>
            </a:r>
            <a:r>
              <a:rPr lang="fr-FR" dirty="0"/>
              <a:t>()</a:t>
            </a:r>
          </a:p>
          <a:p>
            <a:r>
              <a:rPr lang="fr-FR" dirty="0"/>
              <a:t>Il est aussi possible de partager des packages sur </a:t>
            </a:r>
            <a:r>
              <a:rPr lang="fr-FR" dirty="0" err="1"/>
              <a:t>Github</a:t>
            </a:r>
            <a:r>
              <a:rPr lang="fr-FR" dirty="0"/>
              <a:t>, plateforme de partage de codes, et de les installer à l’aide du package </a:t>
            </a:r>
            <a:r>
              <a:rPr lang="fr-FR" dirty="0" err="1"/>
              <a:t>devtools</a:t>
            </a:r>
            <a:r>
              <a:rPr lang="fr-FR" dirty="0"/>
              <a:t>.</a:t>
            </a:r>
          </a:p>
          <a:p>
            <a:endParaRPr lang="fr-FR" dirty="0"/>
          </a:p>
          <a:p>
            <a:endParaRPr lang="fr-FR" dirty="0"/>
          </a:p>
        </p:txBody>
      </p:sp>
      <p:pic>
        <p:nvPicPr>
          <p:cNvPr id="7" name="Image 6">
            <a:extLst>
              <a:ext uri="{FF2B5EF4-FFF2-40B4-BE49-F238E27FC236}">
                <a16:creationId xmlns:a16="http://schemas.microsoft.com/office/drawing/2014/main" id="{6356BA2B-93AA-4A9B-8371-506F16E813FF}"/>
              </a:ext>
            </a:extLst>
          </p:cNvPr>
          <p:cNvPicPr>
            <a:picLocks noChangeAspect="1"/>
          </p:cNvPicPr>
          <p:nvPr/>
        </p:nvPicPr>
        <p:blipFill rotWithShape="1">
          <a:blip r:embed="rId3">
            <a:extLst>
              <a:ext uri="{28A0092B-C50C-407E-A947-70E740481C1C}">
                <a14:useLocalDpi xmlns:a14="http://schemas.microsoft.com/office/drawing/2010/main" val="0"/>
              </a:ext>
            </a:extLst>
          </a:blip>
          <a:srcRect r="620" b="8852"/>
          <a:stretch/>
        </p:blipFill>
        <p:spPr>
          <a:xfrm>
            <a:off x="5172701" y="1847313"/>
            <a:ext cx="3423429" cy="1337859"/>
          </a:xfrm>
          <a:prstGeom prst="rect">
            <a:avLst/>
          </a:prstGeom>
        </p:spPr>
      </p:pic>
      <p:sp>
        <p:nvSpPr>
          <p:cNvPr id="6" name="Titre 1">
            <a:extLst>
              <a:ext uri="{FF2B5EF4-FFF2-40B4-BE49-F238E27FC236}">
                <a16:creationId xmlns:a16="http://schemas.microsoft.com/office/drawing/2014/main" id="{74077015-B9B1-4FCD-BF71-D54660B2233E}"/>
              </a:ext>
            </a:extLst>
          </p:cNvPr>
          <p:cNvSpPr>
            <a:spLocks noGrp="1"/>
          </p:cNvSpPr>
          <p:nvPr>
            <p:ph type="title"/>
          </p:nvPr>
        </p:nvSpPr>
        <p:spPr>
          <a:xfrm>
            <a:off x="971552" y="736600"/>
            <a:ext cx="7200897" cy="977900"/>
          </a:xfrm>
        </p:spPr>
        <p:txBody>
          <a:bodyPr/>
          <a:lstStyle/>
          <a:p>
            <a:r>
              <a:rPr lang="fr-FR" dirty="0"/>
              <a:t>Les packages</a:t>
            </a:r>
          </a:p>
        </p:txBody>
      </p:sp>
    </p:spTree>
    <p:extLst>
      <p:ext uri="{BB962C8B-B14F-4D97-AF65-F5344CB8AC3E}">
        <p14:creationId xmlns:p14="http://schemas.microsoft.com/office/powerpoint/2010/main" val="351423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8557B-3F59-45F9-8FC9-427C0FD9AC5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0411D2F-2ABF-4191-BF6A-C088D787808D}"/>
              </a:ext>
            </a:extLst>
          </p:cNvPr>
          <p:cNvSpPr>
            <a:spLocks noGrp="1"/>
          </p:cNvSpPr>
          <p:nvPr>
            <p:ph idx="1"/>
          </p:nvPr>
        </p:nvSpPr>
        <p:spPr>
          <a:xfrm>
            <a:off x="971552" y="1917699"/>
            <a:ext cx="2879608" cy="2580882"/>
          </a:xfrm>
        </p:spPr>
        <p:txBody>
          <a:bodyPr/>
          <a:lstStyle/>
          <a:p>
            <a:r>
              <a:rPr lang="fr-FR" dirty="0"/>
              <a:t>Un point sur le « Répertoire de travail » : c’est à cet emplacement que R va importer et exporter des fichiers, par défaut il s’agit du répertoire d’installation, en général le dossier « Documents ».</a:t>
            </a:r>
          </a:p>
        </p:txBody>
      </p:sp>
      <p:pic>
        <p:nvPicPr>
          <p:cNvPr id="5" name="Image 4">
            <a:extLst>
              <a:ext uri="{FF2B5EF4-FFF2-40B4-BE49-F238E27FC236}">
                <a16:creationId xmlns:a16="http://schemas.microsoft.com/office/drawing/2014/main" id="{A51FF632-BC61-4177-B01A-4F9EECA7A6D5}"/>
              </a:ext>
            </a:extLst>
          </p:cNvPr>
          <p:cNvPicPr>
            <a:picLocks noChangeAspect="1"/>
          </p:cNvPicPr>
          <p:nvPr/>
        </p:nvPicPr>
        <p:blipFill>
          <a:blip r:embed="rId2"/>
          <a:stretch>
            <a:fillRect/>
          </a:stretch>
        </p:blipFill>
        <p:spPr>
          <a:xfrm>
            <a:off x="4490967" y="1841128"/>
            <a:ext cx="3821645" cy="2734023"/>
          </a:xfrm>
          <a:prstGeom prst="rect">
            <a:avLst/>
          </a:prstGeom>
        </p:spPr>
      </p:pic>
    </p:spTree>
    <p:extLst>
      <p:ext uri="{BB962C8B-B14F-4D97-AF65-F5344CB8AC3E}">
        <p14:creationId xmlns:p14="http://schemas.microsoft.com/office/powerpoint/2010/main" val="3159520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563F31-325F-4EA6-A764-BB29DF465C89}"/>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A8782392-1168-405C-8427-2E7EEDE23213}"/>
              </a:ext>
            </a:extLst>
          </p:cNvPr>
          <p:cNvSpPr>
            <a:spLocks noGrp="1"/>
          </p:cNvSpPr>
          <p:nvPr>
            <p:ph idx="1"/>
          </p:nvPr>
        </p:nvSpPr>
        <p:spPr>
          <a:xfrm>
            <a:off x="971551" y="1917698"/>
            <a:ext cx="2799515" cy="2594231"/>
          </a:xfrm>
        </p:spPr>
        <p:txBody>
          <a:bodyPr>
            <a:normAutofit fontScale="92500" lnSpcReduction="10000"/>
          </a:bodyPr>
          <a:lstStyle/>
          <a:p>
            <a:r>
              <a:rPr lang="fr-FR" dirty="0"/>
              <a:t>Pour changer de répertoire de travail, il faut en configurer un différent avec </a:t>
            </a:r>
            <a:r>
              <a:rPr lang="fr-FR" dirty="0" err="1"/>
              <a:t>setwd</a:t>
            </a:r>
            <a:r>
              <a:rPr lang="fr-FR" dirty="0"/>
              <a:t>(« »)</a:t>
            </a:r>
          </a:p>
          <a:p>
            <a:r>
              <a:rPr lang="fr-FR" dirty="0"/>
              <a:t>Il peut être compliqué de changer régulièrement de répertoire de travail, c’est pourquoi il vaut mieux travailler en mode « </a:t>
            </a:r>
            <a:r>
              <a:rPr lang="fr-FR" dirty="0" err="1"/>
              <a:t>RProject</a:t>
            </a:r>
            <a:r>
              <a:rPr lang="fr-FR" dirty="0"/>
              <a:t> »</a:t>
            </a:r>
          </a:p>
        </p:txBody>
      </p:sp>
      <p:pic>
        <p:nvPicPr>
          <p:cNvPr id="5" name="Image 4">
            <a:extLst>
              <a:ext uri="{FF2B5EF4-FFF2-40B4-BE49-F238E27FC236}">
                <a16:creationId xmlns:a16="http://schemas.microsoft.com/office/drawing/2014/main" id="{5A2DFF7B-B3B0-4982-98ED-BD4A83934201}"/>
              </a:ext>
            </a:extLst>
          </p:cNvPr>
          <p:cNvPicPr>
            <a:picLocks noChangeAspect="1"/>
          </p:cNvPicPr>
          <p:nvPr/>
        </p:nvPicPr>
        <p:blipFill>
          <a:blip r:embed="rId2"/>
          <a:stretch>
            <a:fillRect/>
          </a:stretch>
        </p:blipFill>
        <p:spPr>
          <a:xfrm>
            <a:off x="4457387" y="1991117"/>
            <a:ext cx="3562523" cy="2601914"/>
          </a:xfrm>
          <a:prstGeom prst="rect">
            <a:avLst/>
          </a:prstGeom>
        </p:spPr>
      </p:pic>
    </p:spTree>
    <p:extLst>
      <p:ext uri="{BB962C8B-B14F-4D97-AF65-F5344CB8AC3E}">
        <p14:creationId xmlns:p14="http://schemas.microsoft.com/office/powerpoint/2010/main" val="215804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8798ED-255B-4B2A-8009-50D3E6DEE83A}"/>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E70B9FAE-93D9-4762-A983-6FD2D189534D}"/>
              </a:ext>
            </a:extLst>
          </p:cNvPr>
          <p:cNvSpPr>
            <a:spLocks noGrp="1"/>
          </p:cNvSpPr>
          <p:nvPr>
            <p:ph idx="1"/>
          </p:nvPr>
        </p:nvSpPr>
        <p:spPr>
          <a:xfrm>
            <a:off x="971552" y="1917699"/>
            <a:ext cx="2846236" cy="2620929"/>
          </a:xfrm>
        </p:spPr>
        <p:txBody>
          <a:bodyPr>
            <a:normAutofit fontScale="92500" lnSpcReduction="10000"/>
          </a:bodyPr>
          <a:lstStyle/>
          <a:p>
            <a:r>
              <a:rPr lang="fr-FR" dirty="0"/>
              <a:t>En mode « </a:t>
            </a:r>
            <a:r>
              <a:rPr lang="fr-FR" dirty="0" err="1"/>
              <a:t>Rproject</a:t>
            </a:r>
            <a:r>
              <a:rPr lang="fr-FR" dirty="0"/>
              <a:t> », votre répertoire de travail sera toujours celui de votre projet.</a:t>
            </a:r>
          </a:p>
          <a:p>
            <a:r>
              <a:rPr lang="fr-FR" dirty="0"/>
              <a:t>Dans l’exemple suivant, le répertoire de travail du projet « Formation-R » est bien le dossier « Formation-R », sans besoin d’instructions particulière</a:t>
            </a:r>
          </a:p>
        </p:txBody>
      </p:sp>
      <p:pic>
        <p:nvPicPr>
          <p:cNvPr id="5" name="Image 4">
            <a:extLst>
              <a:ext uri="{FF2B5EF4-FFF2-40B4-BE49-F238E27FC236}">
                <a16:creationId xmlns:a16="http://schemas.microsoft.com/office/drawing/2014/main" id="{88560A59-6018-46C9-82C1-14AAD00D292D}"/>
              </a:ext>
            </a:extLst>
          </p:cNvPr>
          <p:cNvPicPr>
            <a:picLocks noChangeAspect="1"/>
          </p:cNvPicPr>
          <p:nvPr/>
        </p:nvPicPr>
        <p:blipFill>
          <a:blip r:embed="rId2"/>
          <a:stretch>
            <a:fillRect/>
          </a:stretch>
        </p:blipFill>
        <p:spPr>
          <a:xfrm>
            <a:off x="4572000" y="1851879"/>
            <a:ext cx="3240214" cy="2723207"/>
          </a:xfrm>
          <a:prstGeom prst="rect">
            <a:avLst/>
          </a:prstGeom>
        </p:spPr>
      </p:pic>
    </p:spTree>
    <p:extLst>
      <p:ext uri="{BB962C8B-B14F-4D97-AF65-F5344CB8AC3E}">
        <p14:creationId xmlns:p14="http://schemas.microsoft.com/office/powerpoint/2010/main" val="54749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C4497E-3031-4C26-81E2-681D5C70EC07}"/>
              </a:ext>
            </a:extLst>
          </p:cNvPr>
          <p:cNvSpPr>
            <a:spLocks noGrp="1"/>
          </p:cNvSpPr>
          <p:nvPr>
            <p:ph type="title"/>
          </p:nvPr>
        </p:nvSpPr>
        <p:spPr/>
        <p:txBody>
          <a:bodyPr/>
          <a:lstStyle/>
          <a:p>
            <a:r>
              <a:rPr lang="fr-FR" dirty="0"/>
              <a:t>L’interface </a:t>
            </a:r>
            <a:r>
              <a:rPr lang="fr-FR" dirty="0" err="1"/>
              <a:t>Rstudio</a:t>
            </a:r>
            <a:endParaRPr lang="fr-FR" dirty="0"/>
          </a:p>
        </p:txBody>
      </p:sp>
      <p:sp>
        <p:nvSpPr>
          <p:cNvPr id="3" name="Espace réservé du contenu 2">
            <a:extLst>
              <a:ext uri="{FF2B5EF4-FFF2-40B4-BE49-F238E27FC236}">
                <a16:creationId xmlns:a16="http://schemas.microsoft.com/office/drawing/2014/main" id="{65ECEC1B-FE52-42E5-BDAF-106F8CF0C17D}"/>
              </a:ext>
            </a:extLst>
          </p:cNvPr>
          <p:cNvSpPr>
            <a:spLocks noGrp="1"/>
          </p:cNvSpPr>
          <p:nvPr>
            <p:ph idx="1"/>
          </p:nvPr>
        </p:nvSpPr>
        <p:spPr>
          <a:xfrm>
            <a:off x="971551" y="1917699"/>
            <a:ext cx="3099865" cy="2400672"/>
          </a:xfrm>
        </p:spPr>
        <p:txBody>
          <a:bodyPr/>
          <a:lstStyle/>
          <a:p>
            <a:r>
              <a:rPr lang="fr-FR" dirty="0"/>
              <a:t>La console : c’est ici que vous voyez l’</a:t>
            </a:r>
            <a:r>
              <a:rPr lang="fr-FR" dirty="0" err="1"/>
              <a:t>execution</a:t>
            </a:r>
            <a:r>
              <a:rPr lang="fr-FR" dirty="0"/>
              <a:t> des instructions, </a:t>
            </a:r>
            <a:r>
              <a:rPr lang="fr-FR"/>
              <a:t>vos résultats, </a:t>
            </a:r>
            <a:r>
              <a:rPr lang="fr-FR" dirty="0"/>
              <a:t>et les éventuels messages d’erreurs si il y en a.</a:t>
            </a:r>
          </a:p>
        </p:txBody>
      </p:sp>
      <p:pic>
        <p:nvPicPr>
          <p:cNvPr id="7" name="Image 6">
            <a:extLst>
              <a:ext uri="{FF2B5EF4-FFF2-40B4-BE49-F238E27FC236}">
                <a16:creationId xmlns:a16="http://schemas.microsoft.com/office/drawing/2014/main" id="{5613351B-4556-4F41-9D9A-99A239B56232}"/>
              </a:ext>
            </a:extLst>
          </p:cNvPr>
          <p:cNvPicPr>
            <a:picLocks noChangeAspect="1"/>
          </p:cNvPicPr>
          <p:nvPr/>
        </p:nvPicPr>
        <p:blipFill>
          <a:blip r:embed="rId2"/>
          <a:stretch>
            <a:fillRect/>
          </a:stretch>
        </p:blipFill>
        <p:spPr>
          <a:xfrm>
            <a:off x="4071416" y="2024078"/>
            <a:ext cx="4445185" cy="2497492"/>
          </a:xfrm>
          <a:prstGeom prst="rect">
            <a:avLst/>
          </a:prstGeom>
        </p:spPr>
      </p:pic>
    </p:spTree>
    <p:extLst>
      <p:ext uri="{BB962C8B-B14F-4D97-AF65-F5344CB8AC3E}">
        <p14:creationId xmlns:p14="http://schemas.microsoft.com/office/powerpoint/2010/main" val="179362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48186F-12CF-4594-ADF1-A36AAC49586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46DB5DC2-CF8B-4CA3-88DB-23A41B1BA182}"/>
              </a:ext>
            </a:extLst>
          </p:cNvPr>
          <p:cNvSpPr>
            <a:spLocks noGrp="1"/>
          </p:cNvSpPr>
          <p:nvPr>
            <p:ph idx="1"/>
          </p:nvPr>
        </p:nvSpPr>
        <p:spPr/>
        <p:txBody>
          <a:bodyPr>
            <a:normAutofit/>
          </a:bodyPr>
          <a:lstStyle/>
          <a:p>
            <a:r>
              <a:rPr lang="fr-FR" dirty="0"/>
              <a:t>Sur R, chaque résultat est stocké dans la mémoire vive de l’ordinateur sous forme d’objets qui ont chacun un nom.</a:t>
            </a:r>
          </a:p>
          <a:p>
            <a:r>
              <a:rPr lang="fr-FR" dirty="0"/>
              <a:t>Un objet représente un concept, une idée. Il se matérialise par une entité qui possède sa propre identité. Dans celle-ci, l’on compte deux aspects majeurs: la structure interne et le comportement.</a:t>
            </a:r>
          </a:p>
          <a:p>
            <a:r>
              <a:rPr lang="fr-FR" dirty="0"/>
              <a:t>L’utilisateur agit sur les objets avec des opérateurs (arithmétiques, logiques, comparaison) et des fonctions (qui sont elles mêmes des objets). </a:t>
            </a:r>
          </a:p>
        </p:txBody>
      </p:sp>
    </p:spTree>
    <p:extLst>
      <p:ext uri="{BB962C8B-B14F-4D97-AF65-F5344CB8AC3E}">
        <p14:creationId xmlns:p14="http://schemas.microsoft.com/office/powerpoint/2010/main" val="295874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131C79-BF91-4EBC-868B-EA34D927E3F5}"/>
              </a:ext>
            </a:extLst>
          </p:cNvPr>
          <p:cNvSpPr>
            <a:spLocks noGrp="1"/>
          </p:cNvSpPr>
          <p:nvPr>
            <p:ph type="title"/>
          </p:nvPr>
        </p:nvSpPr>
        <p:spPr/>
        <p:txBody>
          <a:bodyPr/>
          <a:lstStyle/>
          <a:p>
            <a:r>
              <a:rPr lang="fr-FR" dirty="0"/>
              <a:t>Les objets</a:t>
            </a:r>
          </a:p>
        </p:txBody>
      </p:sp>
      <p:sp>
        <p:nvSpPr>
          <p:cNvPr id="3" name="Espace réservé du contenu 2">
            <a:extLst>
              <a:ext uri="{FF2B5EF4-FFF2-40B4-BE49-F238E27FC236}">
                <a16:creationId xmlns:a16="http://schemas.microsoft.com/office/drawing/2014/main" id="{576D5C6A-F297-400E-A517-2E91C4C300C0}"/>
              </a:ext>
            </a:extLst>
          </p:cNvPr>
          <p:cNvSpPr>
            <a:spLocks noGrp="1"/>
          </p:cNvSpPr>
          <p:nvPr>
            <p:ph idx="1"/>
          </p:nvPr>
        </p:nvSpPr>
        <p:spPr/>
        <p:txBody>
          <a:bodyPr>
            <a:normAutofit/>
          </a:bodyPr>
          <a:lstStyle/>
          <a:p>
            <a:pPr marL="0" indent="0">
              <a:buNone/>
            </a:pPr>
            <a:r>
              <a:rPr lang="fr-FR" dirty="0"/>
              <a:t>Dans R on distingue différents types d’objets : </a:t>
            </a:r>
          </a:p>
          <a:p>
            <a:r>
              <a:rPr lang="fr-FR" sz="1425" dirty="0"/>
              <a:t>caractères (strings en anglais);</a:t>
            </a:r>
          </a:p>
          <a:p>
            <a:r>
              <a:rPr lang="fr-FR" sz="1425" dirty="0"/>
              <a:t>nombres (entiers ou réels);</a:t>
            </a:r>
          </a:p>
          <a:p>
            <a:r>
              <a:rPr lang="fr-FR" sz="1425" dirty="0"/>
              <a:t>dates;</a:t>
            </a:r>
          </a:p>
          <a:p>
            <a:r>
              <a:rPr lang="fr-FR" sz="1425" dirty="0"/>
              <a:t>valeurs logiques qui ne prennent que deux valeurs: TRUE (vrai) ou FALSE (faux);</a:t>
            </a:r>
          </a:p>
          <a:p>
            <a:r>
              <a:rPr lang="fr-FR" sz="1425" dirty="0"/>
              <a:t>facteurs qui sont un format spécial dans R prévu pour les variables catégorielles.</a:t>
            </a:r>
            <a:endParaRPr lang="fr-FR" sz="2400" dirty="0"/>
          </a:p>
          <a:p>
            <a:pPr marL="0" indent="0">
              <a:buNone/>
            </a:pPr>
            <a:r>
              <a:rPr lang="fr-FR" sz="1425" b="1" dirty="0"/>
              <a:t>Ce qui se ressemble s’assemble : on ne peut pas mélanger des objets de différents types !</a:t>
            </a:r>
          </a:p>
        </p:txBody>
      </p:sp>
    </p:spTree>
    <p:extLst>
      <p:ext uri="{BB962C8B-B14F-4D97-AF65-F5344CB8AC3E}">
        <p14:creationId xmlns:p14="http://schemas.microsoft.com/office/powerpoint/2010/main" val="21854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2" y="823368"/>
            <a:ext cx="7200897" cy="977900"/>
          </a:xfrm>
        </p:spPr>
        <p:txBody>
          <a:bodyPr/>
          <a:lstStyle/>
          <a:p>
            <a:pPr marL="0" lvl="0" indent="0">
              <a:buNone/>
            </a:pPr>
            <a:r>
              <a:rPr dirty="0"/>
              <a:t>À </a:t>
            </a:r>
            <a:r>
              <a:rPr dirty="0" err="1"/>
              <a:t>propos</a:t>
            </a:r>
            <a:r>
              <a:rPr dirty="0"/>
              <a:t> de R</a:t>
            </a:r>
          </a:p>
        </p:txBody>
      </p:sp>
      <p:sp>
        <p:nvSpPr>
          <p:cNvPr id="3" name="Content Placeholder 2"/>
          <p:cNvSpPr>
            <a:spLocks noGrp="1"/>
          </p:cNvSpPr>
          <p:nvPr>
            <p:ph idx="1"/>
          </p:nvPr>
        </p:nvSpPr>
        <p:spPr/>
        <p:txBody>
          <a:bodyPr>
            <a:normAutofit fontScale="85000" lnSpcReduction="10000"/>
          </a:bodyPr>
          <a:lstStyle/>
          <a:p>
            <a:pPr marL="0" lvl="0" indent="0">
              <a:buNone/>
            </a:pPr>
            <a:r>
              <a:rPr lang="fr-FR" sz="1400" dirty="0"/>
              <a:t>R est un langage orienté vers le traitement et l’analyse quantitative de données, dérivé du langage S. Il est développé depuis les années 90 par un groupe de volontaires de différents pays et par une large communauté d’utilisateurs et utilisatrices. C’est un logiciel libre, publié sous </a:t>
            </a:r>
            <a:r>
              <a:rPr lang="fr-FR" sz="1400" dirty="0">
                <a:hlinkClick r:id="rId2"/>
              </a:rPr>
              <a:t>licence GNU GPL</a:t>
            </a:r>
            <a:r>
              <a:rPr lang="fr-FR" sz="1400" dirty="0"/>
              <a:t>.</a:t>
            </a:r>
          </a:p>
          <a:p>
            <a:pPr marL="0" lvl="0" indent="0">
              <a:buNone/>
            </a:pPr>
            <a:r>
              <a:rPr lang="fr-FR" sz="1400" dirty="0"/>
              <a:t>L’utilisation de R présente plusieurs avantages :</a:t>
            </a:r>
          </a:p>
          <a:p>
            <a:pPr lvl="0"/>
            <a:r>
              <a:rPr lang="fr-FR" sz="1400" dirty="0"/>
              <a:t>c’est un logiciel multiplateforme, qui fonctionne aussi bien sur des systèmes Linux, Mac OS X ou Windows.</a:t>
            </a:r>
          </a:p>
          <a:p>
            <a:pPr lvl="0"/>
            <a:r>
              <a:rPr lang="fr-FR" sz="1400" dirty="0"/>
              <a:t>c’est un logiciel libre, développé par ses utilisateurs et utilisatrices, diffusable et modifiable par tout un chacun.</a:t>
            </a:r>
          </a:p>
          <a:p>
            <a:pPr lvl="0"/>
            <a:r>
              <a:rPr lang="fr-FR" sz="1400" dirty="0"/>
              <a:t>c’est un logiciel gratuit.</a:t>
            </a:r>
          </a:p>
          <a:p>
            <a:pPr lvl="0"/>
            <a:r>
              <a:rPr lang="fr-FR" sz="1400" dirty="0"/>
              <a:t>c’est un logiciel puissant, dont les fonctionnalités de base peuvent être étendues à l’aide d’extensions développées par la communauté. Il en existe plusieurs milliers.</a:t>
            </a:r>
          </a:p>
          <a:p>
            <a:pPr lvl="0"/>
            <a:r>
              <a:rPr lang="fr-FR" sz="1400" dirty="0"/>
              <a:t>c’est un logiciel avec d’excellentes capacités graphiques.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35DB5-C93F-4942-BF74-EC9146D834B6}"/>
              </a:ext>
            </a:extLst>
          </p:cNvPr>
          <p:cNvSpPr>
            <a:spLocks noGrp="1"/>
          </p:cNvSpPr>
          <p:nvPr>
            <p:ph type="title"/>
          </p:nvPr>
        </p:nvSpPr>
        <p:spPr/>
        <p:txBody>
          <a:bodyPr/>
          <a:lstStyle/>
          <a:p>
            <a:r>
              <a:rPr lang="fr-FR" dirty="0"/>
              <a:t>Les objets complexes</a:t>
            </a:r>
          </a:p>
        </p:txBody>
      </p:sp>
      <p:sp>
        <p:nvSpPr>
          <p:cNvPr id="3" name="Espace réservé du contenu 2">
            <a:extLst>
              <a:ext uri="{FF2B5EF4-FFF2-40B4-BE49-F238E27FC236}">
                <a16:creationId xmlns:a16="http://schemas.microsoft.com/office/drawing/2014/main" id="{75ACE1B5-E3D0-4026-9F8D-5599941290FB}"/>
              </a:ext>
            </a:extLst>
          </p:cNvPr>
          <p:cNvSpPr>
            <a:spLocks noGrp="1"/>
          </p:cNvSpPr>
          <p:nvPr>
            <p:ph idx="1"/>
          </p:nvPr>
        </p:nvSpPr>
        <p:spPr/>
        <p:txBody>
          <a:bodyPr>
            <a:normAutofit fontScale="85000" lnSpcReduction="10000"/>
          </a:bodyPr>
          <a:lstStyle/>
          <a:p>
            <a:r>
              <a:rPr lang="fr-FR" dirty="0"/>
              <a:t>Les vecteurs : ensemble d’éléments de même nature</a:t>
            </a:r>
          </a:p>
          <a:p>
            <a:pPr marL="0" indent="0">
              <a:buNone/>
            </a:pPr>
            <a:r>
              <a:rPr lang="fr-FR" sz="1500" dirty="0"/>
              <a:t>Si on mélange des vecteurs de différents types, R fera une </a:t>
            </a:r>
            <a:r>
              <a:rPr lang="fr-FR" sz="1500" dirty="0" err="1"/>
              <a:t>coercicion</a:t>
            </a:r>
            <a:r>
              <a:rPr lang="fr-FR" sz="1500" dirty="0"/>
              <a:t> selon la hiérarchie </a:t>
            </a:r>
            <a:r>
              <a:rPr lang="fr-FR" sz="1500" i="1" dirty="0"/>
              <a:t>logique &lt; entier &lt; réel &lt; caractère</a:t>
            </a:r>
          </a:p>
          <a:p>
            <a:r>
              <a:rPr lang="fr-FR" dirty="0"/>
              <a:t>Les matrices : collection de vecteurs organisée de façon rectangulaire, ne peuvent former une matrice que des éléments de même nature.</a:t>
            </a:r>
          </a:p>
          <a:p>
            <a:r>
              <a:rPr lang="fr-FR" dirty="0"/>
              <a:t>Les data frames : format d’organisation de données en forme rectangulaire, mais respectant la nature des données qu’elle contient, permet de combiner des variables numériques et caractères.</a:t>
            </a:r>
          </a:p>
          <a:p>
            <a:r>
              <a:rPr lang="fr-FR" dirty="0"/>
              <a:t>Les </a:t>
            </a:r>
            <a:r>
              <a:rPr lang="fr-FR" dirty="0" err="1"/>
              <a:t>lists</a:t>
            </a:r>
            <a:r>
              <a:rPr lang="fr-FR" dirty="0"/>
              <a:t> : objets permettant de contenir des données non structurées de la même façon.</a:t>
            </a:r>
          </a:p>
        </p:txBody>
      </p:sp>
    </p:spTree>
    <p:extLst>
      <p:ext uri="{BB962C8B-B14F-4D97-AF65-F5344CB8AC3E}">
        <p14:creationId xmlns:p14="http://schemas.microsoft.com/office/powerpoint/2010/main" val="337125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4585A-6605-4E91-93C0-8300553864E5}"/>
              </a:ext>
            </a:extLst>
          </p:cNvPr>
          <p:cNvSpPr>
            <a:spLocks noGrp="1"/>
          </p:cNvSpPr>
          <p:nvPr>
            <p:ph type="title"/>
          </p:nvPr>
        </p:nvSpPr>
        <p:spPr/>
        <p:txBody>
          <a:bodyPr>
            <a:normAutofit/>
          </a:bodyPr>
          <a:lstStyle/>
          <a:p>
            <a:r>
              <a:rPr lang="fr-FR" sz="2400" dirty="0"/>
              <a:t>Les objets de type numérique</a:t>
            </a:r>
          </a:p>
        </p:txBody>
      </p:sp>
      <p:pic>
        <p:nvPicPr>
          <p:cNvPr id="5" name="Espace réservé du contenu 4">
            <a:extLst>
              <a:ext uri="{FF2B5EF4-FFF2-40B4-BE49-F238E27FC236}">
                <a16:creationId xmlns:a16="http://schemas.microsoft.com/office/drawing/2014/main" id="{CBA959D2-3563-4C79-B585-E361657F20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6200" y="2025942"/>
            <a:ext cx="3223635" cy="2484902"/>
          </a:xfrm>
        </p:spPr>
      </p:pic>
      <p:sp>
        <p:nvSpPr>
          <p:cNvPr id="3" name="ZoneTexte 2">
            <a:extLst>
              <a:ext uri="{FF2B5EF4-FFF2-40B4-BE49-F238E27FC236}">
                <a16:creationId xmlns:a16="http://schemas.microsoft.com/office/drawing/2014/main" id="{D511CDD2-CA4A-48BC-9223-751B89EF2F13}"/>
              </a:ext>
            </a:extLst>
          </p:cNvPr>
          <p:cNvSpPr txBox="1"/>
          <p:nvPr/>
        </p:nvSpPr>
        <p:spPr>
          <a:xfrm>
            <a:off x="1074587" y="2202418"/>
            <a:ext cx="2416152" cy="1200329"/>
          </a:xfrm>
          <a:prstGeom prst="rect">
            <a:avLst/>
          </a:prstGeom>
          <a:noFill/>
        </p:spPr>
        <p:txBody>
          <a:bodyPr wrap="square" rtlCol="0">
            <a:spAutoFit/>
          </a:bodyPr>
          <a:lstStyle/>
          <a:p>
            <a:r>
              <a:rPr lang="fr-FR" dirty="0"/>
              <a:t>Les valeurs continues (« double » dans R) et discrètes (« </a:t>
            </a:r>
            <a:r>
              <a:rPr lang="fr-FR" dirty="0" err="1"/>
              <a:t>integrer</a:t>
            </a:r>
            <a:r>
              <a:rPr lang="fr-FR" dirty="0"/>
              <a:t> » dans R)</a:t>
            </a:r>
          </a:p>
        </p:txBody>
      </p:sp>
    </p:spTree>
    <p:extLst>
      <p:ext uri="{BB962C8B-B14F-4D97-AF65-F5344CB8AC3E}">
        <p14:creationId xmlns:p14="http://schemas.microsoft.com/office/powerpoint/2010/main" val="2164148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15958D-6C37-469F-82F2-1DD2EE4C1C2A}"/>
              </a:ext>
            </a:extLst>
          </p:cNvPr>
          <p:cNvSpPr>
            <a:spLocks noGrp="1"/>
          </p:cNvSpPr>
          <p:nvPr>
            <p:ph type="title"/>
          </p:nvPr>
        </p:nvSpPr>
        <p:spPr/>
        <p:txBody>
          <a:bodyPr>
            <a:normAutofit/>
          </a:bodyPr>
          <a:lstStyle/>
          <a:p>
            <a:r>
              <a:rPr lang="fr-FR" sz="2400" dirty="0"/>
              <a:t>Les objets de type caractère</a:t>
            </a:r>
          </a:p>
        </p:txBody>
      </p:sp>
      <p:pic>
        <p:nvPicPr>
          <p:cNvPr id="5" name="Image 4">
            <a:extLst>
              <a:ext uri="{FF2B5EF4-FFF2-40B4-BE49-F238E27FC236}">
                <a16:creationId xmlns:a16="http://schemas.microsoft.com/office/drawing/2014/main" id="{0751EFE5-600A-4566-8105-04EF7FA1A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245" y="1825280"/>
            <a:ext cx="4629680" cy="2833364"/>
          </a:xfrm>
          <a:prstGeom prst="rect">
            <a:avLst/>
          </a:prstGeom>
        </p:spPr>
      </p:pic>
      <p:sp>
        <p:nvSpPr>
          <p:cNvPr id="3" name="ZoneTexte 2">
            <a:extLst>
              <a:ext uri="{FF2B5EF4-FFF2-40B4-BE49-F238E27FC236}">
                <a16:creationId xmlns:a16="http://schemas.microsoft.com/office/drawing/2014/main" id="{0550BF07-A507-4BE8-8EE6-D2CF958ABDCC}"/>
              </a:ext>
            </a:extLst>
          </p:cNvPr>
          <p:cNvSpPr txBox="1"/>
          <p:nvPr/>
        </p:nvSpPr>
        <p:spPr>
          <a:xfrm>
            <a:off x="971552" y="2082430"/>
            <a:ext cx="1935591" cy="1477328"/>
          </a:xfrm>
          <a:prstGeom prst="rect">
            <a:avLst/>
          </a:prstGeom>
          <a:noFill/>
        </p:spPr>
        <p:txBody>
          <a:bodyPr wrap="square" rtlCol="0">
            <a:spAutoFit/>
          </a:bodyPr>
          <a:lstStyle/>
          <a:p>
            <a:r>
              <a:rPr lang="fr-FR" dirty="0"/>
              <a:t>Les valeurs caractères peuvent être désordonnées, ordonnées, ou binaires.</a:t>
            </a:r>
          </a:p>
        </p:txBody>
      </p:sp>
    </p:spTree>
    <p:extLst>
      <p:ext uri="{BB962C8B-B14F-4D97-AF65-F5344CB8AC3E}">
        <p14:creationId xmlns:p14="http://schemas.microsoft.com/office/powerpoint/2010/main" val="4180936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245514-F74B-4FD7-B9DB-ECD35E3AA6B4}"/>
              </a:ext>
            </a:extLst>
          </p:cNvPr>
          <p:cNvSpPr>
            <a:spLocks noGrp="1"/>
          </p:cNvSpPr>
          <p:nvPr>
            <p:ph type="ctrTitle"/>
          </p:nvPr>
        </p:nvSpPr>
        <p:spPr/>
        <p:txBody>
          <a:bodyPr>
            <a:normAutofit fontScale="90000"/>
          </a:bodyPr>
          <a:lstStyle/>
          <a:p>
            <a:r>
              <a:rPr lang="fr-FR" sz="3300" dirty="0"/>
              <a:t>Exploration, manipulation de données, jointures et « </a:t>
            </a:r>
            <a:r>
              <a:rPr lang="fr-FR" sz="3300" dirty="0" err="1"/>
              <a:t>tidy</a:t>
            </a:r>
            <a:r>
              <a:rPr lang="fr-FR" sz="3300" dirty="0"/>
              <a:t> data »</a:t>
            </a:r>
          </a:p>
        </p:txBody>
      </p:sp>
      <p:sp>
        <p:nvSpPr>
          <p:cNvPr id="3" name="Sous-titre 2">
            <a:extLst>
              <a:ext uri="{FF2B5EF4-FFF2-40B4-BE49-F238E27FC236}">
                <a16:creationId xmlns:a16="http://schemas.microsoft.com/office/drawing/2014/main" id="{F7E39134-EAB0-4DDD-B858-F232EF527534}"/>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122739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4D0F5-8065-4543-8397-D817E1E786AE}"/>
              </a:ext>
            </a:extLst>
          </p:cNvPr>
          <p:cNvSpPr>
            <a:spLocks noGrp="1"/>
          </p:cNvSpPr>
          <p:nvPr>
            <p:ph type="title"/>
          </p:nvPr>
        </p:nvSpPr>
        <p:spPr/>
        <p:txBody>
          <a:bodyPr/>
          <a:lstStyle/>
          <a:p>
            <a:r>
              <a:rPr lang="fr-FR" dirty="0"/>
              <a:t>Les étapes d’une exploitation de données</a:t>
            </a:r>
          </a:p>
        </p:txBody>
      </p:sp>
      <p:sp>
        <p:nvSpPr>
          <p:cNvPr id="3" name="Espace réservé du contenu 2">
            <a:extLst>
              <a:ext uri="{FF2B5EF4-FFF2-40B4-BE49-F238E27FC236}">
                <a16:creationId xmlns:a16="http://schemas.microsoft.com/office/drawing/2014/main" id="{2A7F4AD1-A990-4A6B-8BE9-7FEB7625BB81}"/>
              </a:ext>
            </a:extLst>
          </p:cNvPr>
          <p:cNvSpPr>
            <a:spLocks noGrp="1"/>
          </p:cNvSpPr>
          <p:nvPr>
            <p:ph idx="1"/>
          </p:nvPr>
        </p:nvSpPr>
        <p:spPr>
          <a:xfrm>
            <a:off x="764643" y="1917696"/>
            <a:ext cx="3894125" cy="2489203"/>
          </a:xfrm>
        </p:spPr>
        <p:txBody>
          <a:bodyPr>
            <a:normAutofit fontScale="92500"/>
          </a:bodyPr>
          <a:lstStyle/>
          <a:p>
            <a:r>
              <a:rPr lang="fr-FR" sz="1200" dirty="0"/>
              <a:t>La plupart du temps, les données brutes ne sont pas utilisables telles quel.</a:t>
            </a:r>
          </a:p>
          <a:p>
            <a:r>
              <a:rPr lang="fr-FR" sz="1200" dirty="0"/>
              <a:t>Il faut d’abord préparer les données à leur exploitation :</a:t>
            </a:r>
            <a:endParaRPr lang="en-US" sz="1200" dirty="0"/>
          </a:p>
          <a:p>
            <a:pPr marL="342900" indent="-342900">
              <a:buAutoNum type="arabicParenR"/>
            </a:pPr>
            <a:r>
              <a:rPr lang="en-US" sz="1200" dirty="0" err="1"/>
              <a:t>Découverte</a:t>
            </a:r>
            <a:r>
              <a:rPr lang="en-US" sz="1200" dirty="0"/>
              <a:t> des </a:t>
            </a:r>
            <a:r>
              <a:rPr lang="en-US" sz="1200" dirty="0" err="1"/>
              <a:t>données</a:t>
            </a:r>
            <a:endParaRPr lang="en-US" sz="1200" dirty="0"/>
          </a:p>
          <a:p>
            <a:pPr marL="342900" indent="-342900">
              <a:buAutoNum type="arabicParenR"/>
            </a:pPr>
            <a:r>
              <a:rPr lang="en-US" sz="1200" dirty="0"/>
              <a:t>Structuration des </a:t>
            </a:r>
            <a:r>
              <a:rPr lang="en-US" sz="1200" dirty="0" err="1"/>
              <a:t>données</a:t>
            </a:r>
            <a:r>
              <a:rPr lang="en-US" sz="1200" dirty="0"/>
              <a:t> </a:t>
            </a:r>
          </a:p>
          <a:p>
            <a:pPr marL="342900" indent="-342900">
              <a:buAutoNum type="arabicParenR"/>
            </a:pPr>
            <a:r>
              <a:rPr lang="en-US" sz="1200" dirty="0" err="1"/>
              <a:t>Nettoyage</a:t>
            </a:r>
            <a:r>
              <a:rPr lang="en-US" sz="1200" dirty="0"/>
              <a:t> des </a:t>
            </a:r>
            <a:r>
              <a:rPr lang="en-US" sz="1200" dirty="0" err="1"/>
              <a:t>données</a:t>
            </a:r>
            <a:r>
              <a:rPr lang="en-US" sz="1200" dirty="0"/>
              <a:t>, suppression des outliers et corrections.</a:t>
            </a:r>
          </a:p>
          <a:p>
            <a:pPr marL="342900" indent="-342900">
              <a:buAutoNum type="arabicParenR"/>
            </a:pPr>
            <a:r>
              <a:rPr lang="en-US" sz="1200" dirty="0" err="1"/>
              <a:t>Enrichissement</a:t>
            </a:r>
            <a:r>
              <a:rPr lang="en-US" sz="1200" dirty="0"/>
              <a:t> des </a:t>
            </a:r>
            <a:r>
              <a:rPr lang="en-US" sz="1200" dirty="0" err="1"/>
              <a:t>données</a:t>
            </a:r>
            <a:r>
              <a:rPr lang="en-US" sz="1200" dirty="0"/>
              <a:t>, </a:t>
            </a:r>
            <a:r>
              <a:rPr lang="en-US" sz="1200" dirty="0" err="1"/>
              <a:t>ajout</a:t>
            </a:r>
            <a:r>
              <a:rPr lang="en-US" sz="1200" dirty="0"/>
              <a:t> de </a:t>
            </a:r>
            <a:r>
              <a:rPr lang="en-US" sz="1200" dirty="0" err="1"/>
              <a:t>données</a:t>
            </a:r>
            <a:r>
              <a:rPr lang="en-US" sz="1200" dirty="0"/>
              <a:t> </a:t>
            </a:r>
            <a:r>
              <a:rPr lang="en-US" sz="1200" dirty="0" err="1"/>
              <a:t>additionnelles</a:t>
            </a:r>
            <a:endParaRPr lang="en-US" sz="1200" dirty="0"/>
          </a:p>
          <a:p>
            <a:pPr marL="342900" indent="-342900">
              <a:buAutoNum type="arabicParenR"/>
            </a:pPr>
            <a:r>
              <a:rPr lang="en-US" sz="1200" dirty="0"/>
              <a:t>Validation des </a:t>
            </a:r>
            <a:r>
              <a:rPr lang="en-US" sz="1200" dirty="0" err="1"/>
              <a:t>données</a:t>
            </a:r>
            <a:endParaRPr lang="en-US" sz="1200" dirty="0"/>
          </a:p>
          <a:p>
            <a:pPr marL="342900" indent="-342900">
              <a:buAutoNum type="arabicParenR"/>
            </a:pPr>
            <a:r>
              <a:rPr lang="fr-FR" sz="1200" dirty="0"/>
              <a:t>Publication</a:t>
            </a:r>
          </a:p>
        </p:txBody>
      </p:sp>
      <p:pic>
        <p:nvPicPr>
          <p:cNvPr id="5" name="Image 4">
            <a:extLst>
              <a:ext uri="{FF2B5EF4-FFF2-40B4-BE49-F238E27FC236}">
                <a16:creationId xmlns:a16="http://schemas.microsoft.com/office/drawing/2014/main" id="{52557336-93C4-4B59-81F3-6BDFCF52E833}"/>
              </a:ext>
            </a:extLst>
          </p:cNvPr>
          <p:cNvPicPr>
            <a:picLocks noChangeAspect="1"/>
          </p:cNvPicPr>
          <p:nvPr/>
        </p:nvPicPr>
        <p:blipFill>
          <a:blip r:embed="rId2"/>
          <a:stretch>
            <a:fillRect/>
          </a:stretch>
        </p:blipFill>
        <p:spPr>
          <a:xfrm>
            <a:off x="4658768" y="2133552"/>
            <a:ext cx="3844484" cy="2162522"/>
          </a:xfrm>
          <a:prstGeom prst="rect">
            <a:avLst/>
          </a:prstGeom>
        </p:spPr>
      </p:pic>
    </p:spTree>
    <p:extLst>
      <p:ext uri="{BB962C8B-B14F-4D97-AF65-F5344CB8AC3E}">
        <p14:creationId xmlns:p14="http://schemas.microsoft.com/office/powerpoint/2010/main" val="3316338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FE0262-1F91-45D7-AD95-3C3ECE934A75}"/>
              </a:ext>
            </a:extLst>
          </p:cNvPr>
          <p:cNvSpPr>
            <a:spLocks noGrp="1"/>
          </p:cNvSpPr>
          <p:nvPr>
            <p:ph type="title"/>
          </p:nvPr>
        </p:nvSpPr>
        <p:spPr/>
        <p:txBody>
          <a:bodyPr/>
          <a:lstStyle/>
          <a:p>
            <a:r>
              <a:rPr lang="fr-FR" dirty="0"/>
              <a:t>Découverte des données</a:t>
            </a:r>
          </a:p>
        </p:txBody>
      </p:sp>
      <p:sp>
        <p:nvSpPr>
          <p:cNvPr id="3" name="Espace réservé du contenu 2">
            <a:extLst>
              <a:ext uri="{FF2B5EF4-FFF2-40B4-BE49-F238E27FC236}">
                <a16:creationId xmlns:a16="http://schemas.microsoft.com/office/drawing/2014/main" id="{E6F67DB7-79E2-4F66-9F7A-B5F034979C42}"/>
              </a:ext>
            </a:extLst>
          </p:cNvPr>
          <p:cNvSpPr>
            <a:spLocks noGrp="1"/>
          </p:cNvSpPr>
          <p:nvPr>
            <p:ph idx="1"/>
          </p:nvPr>
        </p:nvSpPr>
        <p:spPr/>
        <p:txBody>
          <a:bodyPr>
            <a:normAutofit fontScale="85000" lnSpcReduction="10000"/>
          </a:bodyPr>
          <a:lstStyle/>
          <a:p>
            <a:r>
              <a:rPr lang="fr-FR" dirty="0"/>
              <a:t>L’exploration de données est une boucle pouvant se résumer aux étapes suivantes :</a:t>
            </a:r>
          </a:p>
          <a:p>
            <a:pPr>
              <a:buFont typeface="+mj-lt"/>
              <a:buAutoNum type="arabicPeriod"/>
            </a:pPr>
            <a:r>
              <a:rPr lang="en-US" dirty="0" err="1">
                <a:effectLst/>
              </a:rPr>
              <a:t>Générer</a:t>
            </a:r>
            <a:r>
              <a:rPr lang="en-US" dirty="0">
                <a:effectLst/>
              </a:rPr>
              <a:t> des questions à </a:t>
            </a:r>
            <a:r>
              <a:rPr lang="en-US" dirty="0" err="1">
                <a:effectLst/>
              </a:rPr>
              <a:t>propos</a:t>
            </a:r>
            <a:r>
              <a:rPr lang="en-US" dirty="0">
                <a:effectLst/>
              </a:rPr>
              <a:t> de </a:t>
            </a:r>
            <a:r>
              <a:rPr lang="en-US" dirty="0" err="1">
                <a:effectLst/>
              </a:rPr>
              <a:t>vos</a:t>
            </a:r>
            <a:r>
              <a:rPr lang="en-US" dirty="0">
                <a:effectLst/>
              </a:rPr>
              <a:t> </a:t>
            </a:r>
            <a:r>
              <a:rPr lang="en-US" dirty="0" err="1">
                <a:effectLst/>
              </a:rPr>
              <a:t>données</a:t>
            </a:r>
            <a:r>
              <a:rPr lang="en-US" dirty="0">
                <a:effectLst/>
              </a:rPr>
              <a:t>.</a:t>
            </a:r>
          </a:p>
          <a:p>
            <a:pPr>
              <a:buFont typeface="+mj-lt"/>
              <a:buAutoNum type="arabicPeriod"/>
            </a:pPr>
            <a:r>
              <a:rPr lang="en-US" dirty="0" err="1">
                <a:effectLst/>
              </a:rPr>
              <a:t>Chercher</a:t>
            </a:r>
            <a:r>
              <a:rPr lang="en-US" dirty="0">
                <a:effectLst/>
              </a:rPr>
              <a:t> des </a:t>
            </a:r>
            <a:r>
              <a:rPr lang="en-US" dirty="0" err="1">
                <a:effectLst/>
              </a:rPr>
              <a:t>réponses</a:t>
            </a:r>
            <a:r>
              <a:rPr lang="en-US" dirty="0">
                <a:effectLst/>
              </a:rPr>
              <a:t> </a:t>
            </a:r>
            <a:r>
              <a:rPr lang="en-US" dirty="0" err="1">
                <a:effectLst/>
              </a:rPr>
              <a:t>en</a:t>
            </a:r>
            <a:r>
              <a:rPr lang="en-US" dirty="0">
                <a:effectLst/>
              </a:rPr>
              <a:t> </a:t>
            </a:r>
            <a:r>
              <a:rPr lang="en-US" dirty="0" err="1">
                <a:effectLst/>
              </a:rPr>
              <a:t>visualisant</a:t>
            </a:r>
            <a:r>
              <a:rPr lang="en-US" dirty="0">
                <a:effectLst/>
              </a:rPr>
              <a:t>, transformant et </a:t>
            </a:r>
            <a:r>
              <a:rPr lang="en-US" dirty="0" err="1">
                <a:effectLst/>
              </a:rPr>
              <a:t>modélisant</a:t>
            </a:r>
            <a:r>
              <a:rPr lang="en-US" dirty="0">
                <a:effectLst/>
              </a:rPr>
              <a:t> </a:t>
            </a:r>
            <a:r>
              <a:rPr lang="en-US" dirty="0" err="1">
                <a:effectLst/>
              </a:rPr>
              <a:t>vos</a:t>
            </a:r>
            <a:r>
              <a:rPr lang="en-US" dirty="0">
                <a:effectLst/>
              </a:rPr>
              <a:t> </a:t>
            </a:r>
            <a:r>
              <a:rPr lang="en-US" dirty="0" err="1">
                <a:effectLst/>
              </a:rPr>
              <a:t>données</a:t>
            </a:r>
            <a:r>
              <a:rPr lang="en-US" dirty="0">
                <a:effectLst/>
              </a:rPr>
              <a:t>. </a:t>
            </a:r>
          </a:p>
          <a:p>
            <a:pPr>
              <a:buFont typeface="+mj-lt"/>
              <a:buAutoNum type="arabicPeriod"/>
            </a:pPr>
            <a:r>
              <a:rPr lang="en-US" dirty="0" err="1">
                <a:effectLst/>
              </a:rPr>
              <a:t>Utilisez</a:t>
            </a:r>
            <a:r>
              <a:rPr lang="en-US" dirty="0">
                <a:effectLst/>
              </a:rPr>
              <a:t> </a:t>
            </a:r>
            <a:r>
              <a:rPr lang="en-US" dirty="0" err="1">
                <a:effectLst/>
              </a:rPr>
              <a:t>ce</a:t>
            </a:r>
            <a:r>
              <a:rPr lang="en-US" dirty="0">
                <a:effectLst/>
              </a:rPr>
              <a:t> que </a:t>
            </a:r>
            <a:r>
              <a:rPr lang="en-US" dirty="0" err="1">
                <a:effectLst/>
              </a:rPr>
              <a:t>vous</a:t>
            </a:r>
            <a:r>
              <a:rPr lang="en-US" dirty="0">
                <a:effectLst/>
              </a:rPr>
              <a:t> </a:t>
            </a:r>
            <a:r>
              <a:rPr lang="en-US" dirty="0" err="1">
                <a:effectLst/>
              </a:rPr>
              <a:t>avez</a:t>
            </a:r>
            <a:r>
              <a:rPr lang="en-US" dirty="0">
                <a:effectLst/>
              </a:rPr>
              <a:t> </a:t>
            </a:r>
            <a:r>
              <a:rPr lang="en-US" dirty="0" err="1">
                <a:effectLst/>
              </a:rPr>
              <a:t>appris</a:t>
            </a:r>
            <a:r>
              <a:rPr lang="en-US" dirty="0">
                <a:effectLst/>
              </a:rPr>
              <a:t> pour </a:t>
            </a:r>
            <a:r>
              <a:rPr lang="en-US" dirty="0" err="1">
                <a:effectLst/>
              </a:rPr>
              <a:t>redéfinir</a:t>
            </a:r>
            <a:r>
              <a:rPr lang="en-US" dirty="0">
                <a:effectLst/>
              </a:rPr>
              <a:t> </a:t>
            </a:r>
            <a:r>
              <a:rPr lang="en-US" dirty="0" err="1">
                <a:effectLst/>
              </a:rPr>
              <a:t>vos</a:t>
            </a:r>
            <a:r>
              <a:rPr lang="en-US" dirty="0">
                <a:effectLst/>
              </a:rPr>
              <a:t> questions </a:t>
            </a:r>
            <a:r>
              <a:rPr lang="en-US" dirty="0" err="1">
                <a:effectLst/>
              </a:rPr>
              <a:t>ou</a:t>
            </a:r>
            <a:r>
              <a:rPr lang="en-US" dirty="0">
                <a:effectLst/>
              </a:rPr>
              <a:t> </a:t>
            </a:r>
            <a:r>
              <a:rPr lang="en-US" dirty="0" err="1">
                <a:effectLst/>
              </a:rPr>
              <a:t>en</a:t>
            </a:r>
            <a:r>
              <a:rPr lang="en-US" dirty="0">
                <a:effectLst/>
              </a:rPr>
              <a:t> </a:t>
            </a:r>
            <a:r>
              <a:rPr lang="en-US" dirty="0" err="1">
                <a:effectLst/>
              </a:rPr>
              <a:t>générer</a:t>
            </a:r>
            <a:r>
              <a:rPr lang="en-US" dirty="0">
                <a:effectLst/>
              </a:rPr>
              <a:t> de </a:t>
            </a:r>
            <a:r>
              <a:rPr lang="en-US" dirty="0" err="1"/>
              <a:t>n</a:t>
            </a:r>
            <a:r>
              <a:rPr lang="en-US" dirty="0" err="1">
                <a:effectLst/>
              </a:rPr>
              <a:t>ouvelles</a:t>
            </a:r>
            <a:r>
              <a:rPr lang="en-US" dirty="0"/>
              <a:t>.</a:t>
            </a:r>
          </a:p>
          <a:p>
            <a:pPr marL="0" indent="0">
              <a:buNone/>
            </a:pPr>
            <a:r>
              <a:rPr lang="en-US" dirty="0">
                <a:effectLst/>
              </a:rPr>
              <a:t>Durant </a:t>
            </a:r>
            <a:r>
              <a:rPr lang="en-US" dirty="0" err="1">
                <a:effectLst/>
              </a:rPr>
              <a:t>cette</a:t>
            </a:r>
            <a:r>
              <a:rPr lang="en-US" dirty="0">
                <a:effectLst/>
              </a:rPr>
              <a:t> phase </a:t>
            </a:r>
            <a:r>
              <a:rPr lang="en-US" dirty="0" err="1">
                <a:effectLst/>
              </a:rPr>
              <a:t>initiale</a:t>
            </a:r>
            <a:r>
              <a:rPr lang="en-US" dirty="0">
                <a:effectLst/>
              </a:rPr>
              <a:t> </a:t>
            </a:r>
            <a:r>
              <a:rPr lang="en-US" dirty="0" err="1">
                <a:effectLst/>
              </a:rPr>
              <a:t>d’exploration</a:t>
            </a:r>
            <a:r>
              <a:rPr lang="en-US" dirty="0">
                <a:effectLst/>
              </a:rPr>
              <a:t>, </a:t>
            </a:r>
            <a:r>
              <a:rPr lang="en-US" dirty="0" err="1">
                <a:effectLst/>
              </a:rPr>
              <a:t>sentez</a:t>
            </a:r>
            <a:r>
              <a:rPr lang="en-US" dirty="0">
                <a:effectLst/>
              </a:rPr>
              <a:t> </a:t>
            </a:r>
            <a:r>
              <a:rPr lang="en-US" dirty="0" err="1">
                <a:effectLst/>
              </a:rPr>
              <a:t>vous</a:t>
            </a:r>
            <a:r>
              <a:rPr lang="en-US" dirty="0">
                <a:effectLst/>
              </a:rPr>
              <a:t> libre de </a:t>
            </a:r>
            <a:r>
              <a:rPr lang="en-US" dirty="0" err="1">
                <a:effectLst/>
              </a:rPr>
              <a:t>vous</a:t>
            </a:r>
            <a:r>
              <a:rPr lang="en-US" dirty="0">
                <a:effectLst/>
              </a:rPr>
              <a:t> </a:t>
            </a:r>
            <a:r>
              <a:rPr lang="en-US" dirty="0" err="1">
                <a:effectLst/>
              </a:rPr>
              <a:t>posez</a:t>
            </a:r>
            <a:r>
              <a:rPr lang="en-US" dirty="0">
                <a:effectLst/>
              </a:rPr>
              <a:t> </a:t>
            </a:r>
            <a:r>
              <a:rPr lang="en-US" dirty="0" err="1">
                <a:effectLst/>
              </a:rPr>
              <a:t>toutes</a:t>
            </a:r>
            <a:r>
              <a:rPr lang="en-US" dirty="0">
                <a:effectLst/>
              </a:rPr>
              <a:t> les questions </a:t>
            </a:r>
            <a:r>
              <a:rPr lang="en-US" dirty="0" err="1">
                <a:effectLst/>
              </a:rPr>
              <a:t>possibles</a:t>
            </a:r>
            <a:r>
              <a:rPr lang="en-US" dirty="0">
                <a:effectLst/>
              </a:rPr>
              <a:t> !</a:t>
            </a:r>
          </a:p>
          <a:p>
            <a:pPr marL="0" indent="0">
              <a:buNone/>
            </a:pPr>
            <a:r>
              <a:rPr lang="en-US" i="1" dirty="0"/>
              <a:t>“Far better an approximate answer to the right question, which is often vague, than an exact answer to the wrong question, which can always be made precise.”</a:t>
            </a:r>
            <a:r>
              <a:rPr lang="en-US" dirty="0"/>
              <a:t> — John Tukey</a:t>
            </a:r>
            <a:endParaRPr lang="en-US" dirty="0">
              <a:effectLst/>
            </a:endParaRPr>
          </a:p>
        </p:txBody>
      </p:sp>
    </p:spTree>
    <p:extLst>
      <p:ext uri="{BB962C8B-B14F-4D97-AF65-F5344CB8AC3E}">
        <p14:creationId xmlns:p14="http://schemas.microsoft.com/office/powerpoint/2010/main" val="107747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F3ED6-4EEA-4068-94C5-01D03E276B50}"/>
              </a:ext>
            </a:extLst>
          </p:cNvPr>
          <p:cNvSpPr>
            <a:spLocks noGrp="1"/>
          </p:cNvSpPr>
          <p:nvPr>
            <p:ph type="title"/>
          </p:nvPr>
        </p:nvSpPr>
        <p:spPr/>
        <p:txBody>
          <a:bodyPr>
            <a:normAutofit/>
          </a:body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
        <p:nvSpPr>
          <p:cNvPr id="3" name="Espace réservé du contenu 2">
            <a:extLst>
              <a:ext uri="{FF2B5EF4-FFF2-40B4-BE49-F238E27FC236}">
                <a16:creationId xmlns:a16="http://schemas.microsoft.com/office/drawing/2014/main" id="{8E4B6840-C923-4B82-BB6A-DD918B4C55D2}"/>
              </a:ext>
            </a:extLst>
          </p:cNvPr>
          <p:cNvSpPr>
            <a:spLocks noGrp="1"/>
          </p:cNvSpPr>
          <p:nvPr>
            <p:ph idx="1"/>
          </p:nvPr>
        </p:nvSpPr>
        <p:spPr/>
        <p:txBody>
          <a:bodyPr/>
          <a:lstStyle/>
          <a:p>
            <a:r>
              <a:rPr lang="en-US" dirty="0"/>
              <a:t>“</a:t>
            </a:r>
            <a:r>
              <a:rPr lang="en-US" i="1" dirty="0"/>
              <a:t>The simple graph has brought more information to the data analyst’s mind than any other device.” </a:t>
            </a:r>
            <a:r>
              <a:rPr lang="en-US" dirty="0"/>
              <a:t>— John Tukey</a:t>
            </a:r>
          </a:p>
          <a:p>
            <a:r>
              <a:rPr lang="fr-FR" dirty="0"/>
              <a:t>R possède un puissant moteur graphique interne, qui permet de "dessiner" dans un graphique en y rajoutant des segments, des points, du texte, ou toutes sortes d’autres symboles. Celles-ci peuvent cependant être difficiles à manier pour des graphiques plus aboutis.</a:t>
            </a:r>
            <a:endParaRPr lang="en-US" dirty="0"/>
          </a:p>
        </p:txBody>
      </p:sp>
    </p:spTree>
    <p:extLst>
      <p:ext uri="{BB962C8B-B14F-4D97-AF65-F5344CB8AC3E}">
        <p14:creationId xmlns:p14="http://schemas.microsoft.com/office/powerpoint/2010/main" val="4077836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F858492-2ED2-493B-99A2-C06CC4A2C14B}"/>
              </a:ext>
            </a:extLst>
          </p:cNvPr>
          <p:cNvSpPr>
            <a:spLocks noGrp="1"/>
          </p:cNvSpPr>
          <p:nvPr>
            <p:ph idx="1"/>
          </p:nvPr>
        </p:nvSpPr>
        <p:spPr>
          <a:xfrm>
            <a:off x="1004925" y="2077885"/>
            <a:ext cx="3360168" cy="2480765"/>
          </a:xfrm>
        </p:spPr>
        <p:txBody>
          <a:bodyPr>
            <a:normAutofit fontScale="77500" lnSpcReduction="20000"/>
          </a:bodyPr>
          <a:lstStyle/>
          <a:p>
            <a:r>
              <a:rPr lang="fr-FR" dirty="0"/>
              <a:t>L’extension </a:t>
            </a:r>
            <a:r>
              <a:rPr lang="fr-FR" dirty="0">
                <a:hlinkClick r:id="rId2"/>
              </a:rPr>
              <a:t>ggplot2</a:t>
            </a:r>
            <a:r>
              <a:rPr lang="fr-FR" dirty="0"/>
              <a:t> développée par Hadley Wickham et mettant en œuvre la "grammaire graphique" théorisée par Leland Wilkinson, devient vite indispensable lorsque l’on souhaite réaliser des graphiques plus complexes.</a:t>
            </a:r>
          </a:p>
          <a:p>
            <a:r>
              <a:rPr lang="fr-FR" dirty="0"/>
              <a:t>Le concept de grammaire graphique part du principe qu’un graphique associe les données aux attributs esthétiques (couleur, forme, taille) d'objets géométriques (points, lignes, barres), tout en présentant les possibles transformations statistiques (échelles).</a:t>
            </a:r>
          </a:p>
        </p:txBody>
      </p:sp>
      <p:pic>
        <p:nvPicPr>
          <p:cNvPr id="6" name="Image 5">
            <a:extLst>
              <a:ext uri="{FF2B5EF4-FFF2-40B4-BE49-F238E27FC236}">
                <a16:creationId xmlns:a16="http://schemas.microsoft.com/office/drawing/2014/main" id="{FAFEB537-D3BF-4988-BDFC-DF13917DC563}"/>
              </a:ext>
            </a:extLst>
          </p:cNvPr>
          <p:cNvPicPr>
            <a:picLocks noChangeAspect="1"/>
          </p:cNvPicPr>
          <p:nvPr/>
        </p:nvPicPr>
        <p:blipFill>
          <a:blip r:embed="rId3"/>
          <a:stretch>
            <a:fillRect/>
          </a:stretch>
        </p:blipFill>
        <p:spPr>
          <a:xfrm>
            <a:off x="7274416" y="3434773"/>
            <a:ext cx="1015992" cy="1176858"/>
          </a:xfrm>
          <a:prstGeom prst="rect">
            <a:avLst/>
          </a:prstGeom>
        </p:spPr>
      </p:pic>
      <p:pic>
        <p:nvPicPr>
          <p:cNvPr id="5" name="Image 4">
            <a:extLst>
              <a:ext uri="{FF2B5EF4-FFF2-40B4-BE49-F238E27FC236}">
                <a16:creationId xmlns:a16="http://schemas.microsoft.com/office/drawing/2014/main" id="{4C16DCD3-B0B0-40AC-B53F-F0BBA2C5357F}"/>
              </a:ext>
            </a:extLst>
          </p:cNvPr>
          <p:cNvPicPr>
            <a:picLocks noChangeAspect="1"/>
          </p:cNvPicPr>
          <p:nvPr/>
        </p:nvPicPr>
        <p:blipFill>
          <a:blip r:embed="rId4"/>
          <a:stretch>
            <a:fillRect/>
          </a:stretch>
        </p:blipFill>
        <p:spPr>
          <a:xfrm>
            <a:off x="4471883" y="2007283"/>
            <a:ext cx="4004668" cy="1716286"/>
          </a:xfrm>
          <a:prstGeom prst="rect">
            <a:avLst/>
          </a:prstGeom>
        </p:spPr>
      </p:pic>
      <p:sp>
        <p:nvSpPr>
          <p:cNvPr id="9" name="Titre 1">
            <a:extLst>
              <a:ext uri="{FF2B5EF4-FFF2-40B4-BE49-F238E27FC236}">
                <a16:creationId xmlns:a16="http://schemas.microsoft.com/office/drawing/2014/main" id="{E8BA5570-4F4A-4F3A-AA71-6B80FE9A9D0C}"/>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a:t>La </a:t>
            </a:r>
            <a:r>
              <a:rPr lang="en-US" sz="1800" dirty="0" err="1"/>
              <a:t>visualisation</a:t>
            </a:r>
            <a:r>
              <a:rPr lang="en-US" sz="1800" dirty="0"/>
              <a:t> </a:t>
            </a:r>
            <a:r>
              <a:rPr lang="en-US" sz="1800" dirty="0" err="1"/>
              <a:t>comme</a:t>
            </a:r>
            <a:r>
              <a:rPr lang="en-US" sz="1800" dirty="0"/>
              <a:t> </a:t>
            </a:r>
            <a:r>
              <a:rPr lang="en-US" sz="1800" dirty="0" err="1"/>
              <a:t>outil</a:t>
            </a:r>
            <a:r>
              <a:rPr lang="en-US" sz="1800" dirty="0"/>
              <a:t> </a:t>
            </a:r>
            <a:r>
              <a:rPr lang="en-US" sz="1800" dirty="0" err="1"/>
              <a:t>d’exploration</a:t>
            </a:r>
            <a:r>
              <a:rPr lang="en-US" sz="1800" dirty="0"/>
              <a:t> des </a:t>
            </a:r>
            <a:r>
              <a:rPr lang="en-US" sz="1800" dirty="0" err="1"/>
              <a:t>données</a:t>
            </a:r>
            <a:endParaRPr lang="fr-FR" dirty="0"/>
          </a:p>
        </p:txBody>
      </p:sp>
    </p:spTree>
    <p:extLst>
      <p:ext uri="{BB962C8B-B14F-4D97-AF65-F5344CB8AC3E}">
        <p14:creationId xmlns:p14="http://schemas.microsoft.com/office/powerpoint/2010/main" val="713914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10FAB22-117C-488B-890E-179FFE7132FE}"/>
              </a:ext>
            </a:extLst>
          </p:cNvPr>
          <p:cNvSpPr>
            <a:spLocks noGrp="1"/>
          </p:cNvSpPr>
          <p:nvPr>
            <p:ph idx="1"/>
          </p:nvPr>
        </p:nvSpPr>
        <p:spPr>
          <a:xfrm>
            <a:off x="971551" y="1917699"/>
            <a:ext cx="5275737" cy="2489201"/>
          </a:xfrm>
        </p:spPr>
        <p:txBody>
          <a:bodyPr>
            <a:normAutofit fontScale="92500"/>
          </a:bodyPr>
          <a:lstStyle/>
          <a:p>
            <a:r>
              <a:rPr lang="fr-FR" dirty="0"/>
              <a:t>Les données ne sont parfois pas prêtes à être directement visualisées, il ne faut pas s’interdire des étapes de recodage ou de filtrage durant la phase d’exploration !</a:t>
            </a:r>
          </a:p>
          <a:p>
            <a:r>
              <a:rPr lang="fr-FR" dirty="0"/>
              <a:t>Les fonctionnalités des packages du </a:t>
            </a:r>
            <a:r>
              <a:rPr lang="fr-FR" dirty="0" err="1"/>
              <a:t>tidyverse</a:t>
            </a:r>
            <a:r>
              <a:rPr lang="fr-FR" dirty="0"/>
              <a:t> facilitent ici grandement cette tâche : </a:t>
            </a:r>
            <a:r>
              <a:rPr lang="fr-FR" dirty="0" err="1">
                <a:hlinkClick r:id="rId2"/>
              </a:rPr>
              <a:t>dplyr</a:t>
            </a:r>
            <a:r>
              <a:rPr lang="fr-FR" dirty="0"/>
              <a:t> pour manipuler des données, et </a:t>
            </a:r>
            <a:r>
              <a:rPr lang="fr-FR" dirty="0" err="1">
                <a:hlinkClick r:id="rId3"/>
              </a:rPr>
              <a:t>forcats</a:t>
            </a:r>
            <a:r>
              <a:rPr lang="fr-FR" dirty="0"/>
              <a:t> pour la gestion des facteurs</a:t>
            </a:r>
          </a:p>
          <a:p>
            <a:r>
              <a:rPr lang="fr-FR" dirty="0"/>
              <a:t>Le package </a:t>
            </a:r>
            <a:r>
              <a:rPr lang="fr-FR" dirty="0" err="1">
                <a:hlinkClick r:id="rId4"/>
              </a:rPr>
              <a:t>questionr</a:t>
            </a:r>
            <a:r>
              <a:rPr lang="fr-FR" dirty="0"/>
              <a:t> est également très utile pour le recodage interactif</a:t>
            </a:r>
          </a:p>
        </p:txBody>
      </p:sp>
      <p:pic>
        <p:nvPicPr>
          <p:cNvPr id="5" name="Image 4">
            <a:extLst>
              <a:ext uri="{FF2B5EF4-FFF2-40B4-BE49-F238E27FC236}">
                <a16:creationId xmlns:a16="http://schemas.microsoft.com/office/drawing/2014/main" id="{0499BEBC-38D6-411B-B219-6640CAC63353}"/>
              </a:ext>
            </a:extLst>
          </p:cNvPr>
          <p:cNvPicPr>
            <a:picLocks noChangeAspect="1"/>
          </p:cNvPicPr>
          <p:nvPr/>
        </p:nvPicPr>
        <p:blipFill>
          <a:blip r:embed="rId5"/>
          <a:stretch>
            <a:fillRect/>
          </a:stretch>
        </p:blipFill>
        <p:spPr>
          <a:xfrm>
            <a:off x="6714500" y="3623151"/>
            <a:ext cx="735508" cy="851963"/>
          </a:xfrm>
          <a:prstGeom prst="rect">
            <a:avLst/>
          </a:prstGeom>
        </p:spPr>
      </p:pic>
      <p:pic>
        <p:nvPicPr>
          <p:cNvPr id="7" name="Image 6">
            <a:extLst>
              <a:ext uri="{FF2B5EF4-FFF2-40B4-BE49-F238E27FC236}">
                <a16:creationId xmlns:a16="http://schemas.microsoft.com/office/drawing/2014/main" id="{50DD60E1-6512-4AE6-B384-F2B7C42294FF}"/>
              </a:ext>
            </a:extLst>
          </p:cNvPr>
          <p:cNvPicPr>
            <a:picLocks noChangeAspect="1"/>
          </p:cNvPicPr>
          <p:nvPr/>
        </p:nvPicPr>
        <p:blipFill>
          <a:blip r:embed="rId6"/>
          <a:stretch>
            <a:fillRect/>
          </a:stretch>
        </p:blipFill>
        <p:spPr>
          <a:xfrm>
            <a:off x="7315200" y="3028864"/>
            <a:ext cx="693377" cy="800273"/>
          </a:xfrm>
          <a:prstGeom prst="rect">
            <a:avLst/>
          </a:prstGeom>
        </p:spPr>
      </p:pic>
      <p:sp>
        <p:nvSpPr>
          <p:cNvPr id="8" name="Titre 1">
            <a:extLst>
              <a:ext uri="{FF2B5EF4-FFF2-40B4-BE49-F238E27FC236}">
                <a16:creationId xmlns:a16="http://schemas.microsoft.com/office/drawing/2014/main" id="{EE6D2E80-941F-4BDF-A33E-79091759EB3D}"/>
              </a:ext>
            </a:extLst>
          </p:cNvPr>
          <p:cNvSpPr txBox="1">
            <a:spLocks/>
          </p:cNvSpPr>
          <p:nvPr/>
        </p:nvSpPr>
        <p:spPr>
          <a:xfrm>
            <a:off x="1004925" y="804588"/>
            <a:ext cx="7200897" cy="977900"/>
          </a:xfrm>
          <a:prstGeom prst="rect">
            <a:avLst/>
          </a:prstGeom>
          <a:effectLst/>
        </p:spPr>
        <p:txBody>
          <a:bodyPr vert="horz" lIns="91440" tIns="45720" rIns="91440" bIns="45720" rtlCol="0" anchor="ctr">
            <a:norm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Découverte des données</a:t>
            </a:r>
            <a:br>
              <a:rPr lang="fr-FR" dirty="0"/>
            </a:br>
            <a:r>
              <a:rPr lang="en-US" sz="1800" dirty="0" err="1"/>
              <a:t>Recodages</a:t>
            </a:r>
            <a:r>
              <a:rPr lang="en-US" sz="1800" dirty="0"/>
              <a:t>, </a:t>
            </a:r>
            <a:r>
              <a:rPr lang="en-US" sz="1800" dirty="0" err="1"/>
              <a:t>filtrages</a:t>
            </a:r>
            <a:r>
              <a:rPr lang="en-US" sz="1800" dirty="0"/>
              <a:t> et manipulation de </a:t>
            </a:r>
            <a:r>
              <a:rPr lang="en-US" sz="1800" dirty="0" err="1"/>
              <a:t>données</a:t>
            </a:r>
            <a:endParaRPr lang="fr-FR" dirty="0"/>
          </a:p>
        </p:txBody>
      </p:sp>
    </p:spTree>
    <p:extLst>
      <p:ext uri="{BB962C8B-B14F-4D97-AF65-F5344CB8AC3E}">
        <p14:creationId xmlns:p14="http://schemas.microsoft.com/office/powerpoint/2010/main" val="204578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A1E84-E448-42E1-B332-78364BE7C6A0}"/>
              </a:ext>
            </a:extLst>
          </p:cNvPr>
          <p:cNvSpPr>
            <a:spLocks noGrp="1"/>
          </p:cNvSpPr>
          <p:nvPr>
            <p:ph type="title"/>
          </p:nvPr>
        </p:nvSpPr>
        <p:spPr/>
        <p:txBody>
          <a:bodyPr>
            <a:normAutofit/>
          </a:bodyPr>
          <a:lstStyle/>
          <a:p>
            <a:r>
              <a:rPr lang="fr-FR" dirty="0"/>
              <a:t> Structuration des données</a:t>
            </a:r>
            <a:br>
              <a:rPr lang="fr-FR" dirty="0"/>
            </a:br>
            <a:r>
              <a:rPr lang="fr-FR" sz="1800" dirty="0"/>
              <a:t>Les « </a:t>
            </a:r>
            <a:r>
              <a:rPr lang="fr-FR" sz="1800" dirty="0" err="1"/>
              <a:t>tidy</a:t>
            </a:r>
            <a:r>
              <a:rPr lang="fr-FR" sz="1800" dirty="0"/>
              <a:t> data » : optimiser ses données </a:t>
            </a:r>
            <a:endParaRPr lang="fr-FR" dirty="0"/>
          </a:p>
        </p:txBody>
      </p:sp>
      <p:pic>
        <p:nvPicPr>
          <p:cNvPr id="5" name="Espace réservé du contenu 4">
            <a:extLst>
              <a:ext uri="{FF2B5EF4-FFF2-40B4-BE49-F238E27FC236}">
                <a16:creationId xmlns:a16="http://schemas.microsoft.com/office/drawing/2014/main" id="{7714CD66-7E61-4A25-8242-94C957869036}"/>
              </a:ext>
            </a:extLst>
          </p:cNvPr>
          <p:cNvPicPr>
            <a:picLocks noGrp="1" noChangeAspect="1"/>
          </p:cNvPicPr>
          <p:nvPr>
            <p:ph idx="1"/>
          </p:nvPr>
        </p:nvPicPr>
        <p:blipFill>
          <a:blip r:embed="rId2"/>
          <a:stretch>
            <a:fillRect/>
          </a:stretch>
        </p:blipFill>
        <p:spPr>
          <a:xfrm>
            <a:off x="3717669" y="1870376"/>
            <a:ext cx="4675495" cy="2629966"/>
          </a:xfrm>
        </p:spPr>
      </p:pic>
      <p:sp>
        <p:nvSpPr>
          <p:cNvPr id="3" name="ZoneTexte 2">
            <a:extLst>
              <a:ext uri="{FF2B5EF4-FFF2-40B4-BE49-F238E27FC236}">
                <a16:creationId xmlns:a16="http://schemas.microsoft.com/office/drawing/2014/main" id="{F5457D71-945E-4E70-8EDA-91BE9729FE0C}"/>
              </a:ext>
            </a:extLst>
          </p:cNvPr>
          <p:cNvSpPr txBox="1"/>
          <p:nvPr/>
        </p:nvSpPr>
        <p:spPr>
          <a:xfrm>
            <a:off x="971552" y="2083958"/>
            <a:ext cx="2746117" cy="1754326"/>
          </a:xfrm>
          <a:prstGeom prst="rect">
            <a:avLst/>
          </a:prstGeom>
          <a:noFill/>
        </p:spPr>
        <p:txBody>
          <a:bodyPr wrap="square" rtlCol="0">
            <a:spAutoFit/>
          </a:bodyPr>
          <a:lstStyle/>
          <a:p>
            <a:r>
              <a:rPr lang="fr-FR" dirty="0"/>
              <a:t>Le </a:t>
            </a:r>
            <a:r>
              <a:rPr lang="fr-FR" dirty="0" err="1"/>
              <a:t>tidy</a:t>
            </a:r>
            <a:r>
              <a:rPr lang="fr-FR" dirty="0"/>
              <a:t> data (« données propres ») est un concept développé par H. Wickham, afin de faciliter et standardiser le traitement de données.</a:t>
            </a:r>
          </a:p>
        </p:txBody>
      </p:sp>
    </p:spTree>
    <p:extLst>
      <p:ext uri="{BB962C8B-B14F-4D97-AF65-F5344CB8AC3E}">
        <p14:creationId xmlns:p14="http://schemas.microsoft.com/office/powerpoint/2010/main" val="420058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5435B10-17F8-45FA-9000-CECA8BF120F6}"/>
              </a:ext>
            </a:extLst>
          </p:cNvPr>
          <p:cNvPicPr>
            <a:picLocks noChangeAspect="1"/>
          </p:cNvPicPr>
          <p:nvPr/>
        </p:nvPicPr>
        <p:blipFill>
          <a:blip r:embed="rId2"/>
          <a:stretch>
            <a:fillRect/>
          </a:stretch>
        </p:blipFill>
        <p:spPr>
          <a:xfrm>
            <a:off x="5473051" y="1889876"/>
            <a:ext cx="2502919" cy="2744279"/>
          </a:xfrm>
          <a:prstGeom prst="rect">
            <a:avLst/>
          </a:prstGeom>
        </p:spPr>
      </p:pic>
      <p:sp>
        <p:nvSpPr>
          <p:cNvPr id="2" name="Title 1"/>
          <p:cNvSpPr>
            <a:spLocks noGrp="1"/>
          </p:cNvSpPr>
          <p:nvPr>
            <p:ph type="title"/>
          </p:nvPr>
        </p:nvSpPr>
        <p:spPr>
          <a:xfrm>
            <a:off x="503920" y="913944"/>
            <a:ext cx="7759052" cy="857250"/>
          </a:xfrm>
        </p:spPr>
        <p:txBody>
          <a:bodyPr/>
          <a:lstStyle/>
          <a:p>
            <a:pPr marL="0" lvl="0" indent="0">
              <a:buNone/>
            </a:pPr>
            <a:r>
              <a:rPr dirty="0"/>
              <a:t>À </a:t>
            </a:r>
            <a:r>
              <a:rPr lang="fr-FR" dirty="0"/>
              <a:t>propos</a:t>
            </a:r>
            <a:r>
              <a:rPr dirty="0"/>
              <a:t> de R</a:t>
            </a:r>
          </a:p>
        </p:txBody>
      </p:sp>
      <p:sp>
        <p:nvSpPr>
          <p:cNvPr id="3" name="Content Placeholder 2"/>
          <p:cNvSpPr>
            <a:spLocks noGrp="1"/>
          </p:cNvSpPr>
          <p:nvPr>
            <p:ph idx="1"/>
          </p:nvPr>
        </p:nvSpPr>
        <p:spPr>
          <a:xfrm>
            <a:off x="627397" y="1750130"/>
            <a:ext cx="4338395" cy="3637577"/>
          </a:xfrm>
        </p:spPr>
        <p:txBody>
          <a:bodyPr>
            <a:normAutofit/>
          </a:bodyPr>
          <a:lstStyle/>
          <a:p>
            <a:pPr marL="0" lvl="0" indent="0">
              <a:buNone/>
            </a:pPr>
            <a:r>
              <a:rPr lang="fr-FR" sz="1200" dirty="0"/>
              <a:t>Comme rien n’est parfait, on peut également trouver quelques inconvénients :</a:t>
            </a:r>
          </a:p>
          <a:p>
            <a:pPr lvl="0"/>
            <a:r>
              <a:rPr lang="fr-FR" sz="1200" dirty="0"/>
              <a:t>le logiciel, la documentation de référence et les principales ressources sont en anglais. Il est toutefois parfaitement possible d’utiliser R sans spécialement maîtriser cette langue et il existe de plus en plus de ressources francophones.</a:t>
            </a:r>
          </a:p>
          <a:p>
            <a:pPr lvl="0"/>
            <a:r>
              <a:rPr lang="fr-FR" sz="1200" dirty="0"/>
              <a:t>R n’est pas un logiciel au sens classique du terme, mais plutôt un langage de programmation. Il fonctionne à l’aide de scripts (des petits programmes) édités et exécutés au fur et à mesure de l’analyse.</a:t>
            </a:r>
          </a:p>
          <a:p>
            <a:pPr lvl="0"/>
            <a:r>
              <a:rPr lang="fr-FR" sz="1200" dirty="0"/>
              <a:t>en tant que langage de programmation, R a la réputation d’être difficile d’accès, notamment pour ceux n’ayant jamais programmé auparavant.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466016-E01D-41FE-8DE4-D9742F2555C4}"/>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970CDA48-D425-40E6-BCA3-8403F50719C3}"/>
              </a:ext>
            </a:extLst>
          </p:cNvPr>
          <p:cNvPicPr>
            <a:picLocks noGrp="1" noChangeAspect="1"/>
          </p:cNvPicPr>
          <p:nvPr>
            <p:ph idx="1"/>
          </p:nvPr>
        </p:nvPicPr>
        <p:blipFill>
          <a:blip r:embed="rId2"/>
          <a:stretch>
            <a:fillRect/>
          </a:stretch>
        </p:blipFill>
        <p:spPr>
          <a:xfrm>
            <a:off x="2269314" y="1865949"/>
            <a:ext cx="4793945" cy="2696594"/>
          </a:xfrm>
        </p:spPr>
      </p:pic>
    </p:spTree>
    <p:extLst>
      <p:ext uri="{BB962C8B-B14F-4D97-AF65-F5344CB8AC3E}">
        <p14:creationId xmlns:p14="http://schemas.microsoft.com/office/powerpoint/2010/main" val="4260588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2CC32-3146-4F5F-9CAF-240E546BB111}"/>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11" name="Espace réservé du contenu 10">
            <a:extLst>
              <a:ext uri="{FF2B5EF4-FFF2-40B4-BE49-F238E27FC236}">
                <a16:creationId xmlns:a16="http://schemas.microsoft.com/office/drawing/2014/main" id="{419C463D-4E8B-4728-88C9-93DE9111DC4C}"/>
              </a:ext>
            </a:extLst>
          </p:cNvPr>
          <p:cNvPicPr>
            <a:picLocks noGrp="1" noChangeAspect="1"/>
          </p:cNvPicPr>
          <p:nvPr>
            <p:ph idx="1"/>
          </p:nvPr>
        </p:nvPicPr>
        <p:blipFill>
          <a:blip r:embed="rId2"/>
          <a:stretch>
            <a:fillRect/>
          </a:stretch>
        </p:blipFill>
        <p:spPr>
          <a:xfrm>
            <a:off x="2229267" y="1872984"/>
            <a:ext cx="4782844" cy="2666571"/>
          </a:xfrm>
        </p:spPr>
      </p:pic>
    </p:spTree>
    <p:extLst>
      <p:ext uri="{BB962C8B-B14F-4D97-AF65-F5344CB8AC3E}">
        <p14:creationId xmlns:p14="http://schemas.microsoft.com/office/powerpoint/2010/main" val="713891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17F143-3C22-42D0-8E31-5DDA32CC4518}"/>
              </a:ext>
            </a:extLst>
          </p:cNvPr>
          <p:cNvSpPr>
            <a:spLocks noGrp="1"/>
          </p:cNvSpPr>
          <p:nvPr>
            <p:ph type="title"/>
          </p:nvPr>
        </p:nvSpPr>
        <p:spPr/>
        <p:txBody>
          <a:bodyPr>
            <a:normAutofit/>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Structuration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Les « </a:t>
            </a: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tidy</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data » : optimiser ses données </a:t>
            </a:r>
            <a:endParaRPr lang="fr-FR" dirty="0"/>
          </a:p>
        </p:txBody>
      </p:sp>
      <p:pic>
        <p:nvPicPr>
          <p:cNvPr id="5" name="Espace réservé du contenu 4">
            <a:extLst>
              <a:ext uri="{FF2B5EF4-FFF2-40B4-BE49-F238E27FC236}">
                <a16:creationId xmlns:a16="http://schemas.microsoft.com/office/drawing/2014/main" id="{CA2A6BAB-89E4-4513-A8DA-B61878CCEF72}"/>
              </a:ext>
            </a:extLst>
          </p:cNvPr>
          <p:cNvPicPr>
            <a:picLocks noGrp="1" noChangeAspect="1"/>
          </p:cNvPicPr>
          <p:nvPr>
            <p:ph idx="1"/>
          </p:nvPr>
        </p:nvPicPr>
        <p:blipFill>
          <a:blip r:embed="rId2"/>
          <a:stretch>
            <a:fillRect/>
          </a:stretch>
        </p:blipFill>
        <p:spPr>
          <a:xfrm>
            <a:off x="1561821" y="2456806"/>
            <a:ext cx="4777033" cy="1492823"/>
          </a:xfrm>
        </p:spPr>
      </p:pic>
      <p:sp>
        <p:nvSpPr>
          <p:cNvPr id="6" name="ZoneTexte 5">
            <a:extLst>
              <a:ext uri="{FF2B5EF4-FFF2-40B4-BE49-F238E27FC236}">
                <a16:creationId xmlns:a16="http://schemas.microsoft.com/office/drawing/2014/main" id="{9949E5F3-151A-4692-8244-168104096D99}"/>
              </a:ext>
            </a:extLst>
          </p:cNvPr>
          <p:cNvSpPr txBox="1"/>
          <p:nvPr/>
        </p:nvSpPr>
        <p:spPr>
          <a:xfrm>
            <a:off x="1561821" y="2049056"/>
            <a:ext cx="5713331" cy="2585323"/>
          </a:xfrm>
          <a:prstGeom prst="rect">
            <a:avLst/>
          </a:prstGeom>
          <a:noFill/>
        </p:spPr>
        <p:txBody>
          <a:bodyPr wrap="square" rtlCol="0">
            <a:spAutoFit/>
          </a:bodyPr>
          <a:lstStyle/>
          <a:p>
            <a:r>
              <a:rPr lang="fr-FR" dirty="0"/>
              <a:t>Exemple de conversion de données en version « </a:t>
            </a:r>
            <a:r>
              <a:rPr lang="fr-FR" dirty="0" err="1"/>
              <a:t>tidy</a:t>
            </a:r>
            <a:r>
              <a:rPr lang="fr-FR" dirty="0"/>
              <a:t> »</a:t>
            </a:r>
          </a:p>
          <a:p>
            <a:endParaRPr lang="fr-FR" dirty="0"/>
          </a:p>
          <a:p>
            <a:endParaRPr lang="fr-FR" dirty="0"/>
          </a:p>
          <a:p>
            <a:endParaRPr lang="fr-FR" dirty="0"/>
          </a:p>
          <a:p>
            <a:endParaRPr lang="fr-FR" dirty="0"/>
          </a:p>
          <a:p>
            <a:endParaRPr lang="fr-FR" dirty="0"/>
          </a:p>
          <a:p>
            <a:endParaRPr lang="fr-FR" dirty="0"/>
          </a:p>
          <a:p>
            <a:r>
              <a:rPr lang="fr-FR" dirty="0"/>
              <a:t>Sur R, le package </a:t>
            </a:r>
            <a:r>
              <a:rPr lang="fr-FR" dirty="0" err="1"/>
              <a:t>tidyr</a:t>
            </a:r>
            <a:r>
              <a:rPr lang="fr-FR" dirty="0"/>
              <a:t> permet de pivoter les données facilement.</a:t>
            </a:r>
          </a:p>
        </p:txBody>
      </p:sp>
      <p:pic>
        <p:nvPicPr>
          <p:cNvPr id="4" name="Image 3">
            <a:extLst>
              <a:ext uri="{FF2B5EF4-FFF2-40B4-BE49-F238E27FC236}">
                <a16:creationId xmlns:a16="http://schemas.microsoft.com/office/drawing/2014/main" id="{A2577BE4-EC61-463F-8840-6331F924EA36}"/>
              </a:ext>
            </a:extLst>
          </p:cNvPr>
          <p:cNvPicPr>
            <a:picLocks noChangeAspect="1"/>
          </p:cNvPicPr>
          <p:nvPr/>
        </p:nvPicPr>
        <p:blipFill>
          <a:blip r:embed="rId3"/>
          <a:stretch>
            <a:fillRect/>
          </a:stretch>
        </p:blipFill>
        <p:spPr>
          <a:xfrm>
            <a:off x="6823960" y="3790081"/>
            <a:ext cx="731521" cy="844298"/>
          </a:xfrm>
          <a:prstGeom prst="rect">
            <a:avLst/>
          </a:prstGeom>
        </p:spPr>
      </p:pic>
    </p:spTree>
    <p:extLst>
      <p:ext uri="{BB962C8B-B14F-4D97-AF65-F5344CB8AC3E}">
        <p14:creationId xmlns:p14="http://schemas.microsoft.com/office/powerpoint/2010/main" val="3786674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BAF5-8A8A-4E80-9C31-240B822BD4D4}"/>
              </a:ext>
            </a:extLst>
          </p:cNvPr>
          <p:cNvSpPr>
            <a:spLocks noGrp="1"/>
          </p:cNvSpPr>
          <p:nvPr>
            <p:ph type="title"/>
          </p:nvPr>
        </p:nvSpPr>
        <p:spPr/>
        <p:txBody>
          <a:bodyPr/>
          <a:lstStyle/>
          <a:p>
            <a:r>
              <a:rPr lang="fr-FR" dirty="0"/>
              <a:t>Nettoyage de données</a:t>
            </a:r>
          </a:p>
        </p:txBody>
      </p:sp>
      <p:sp>
        <p:nvSpPr>
          <p:cNvPr id="3" name="Espace réservé du contenu 2">
            <a:extLst>
              <a:ext uri="{FF2B5EF4-FFF2-40B4-BE49-F238E27FC236}">
                <a16:creationId xmlns:a16="http://schemas.microsoft.com/office/drawing/2014/main" id="{D8AF3CAE-3EDE-42D7-AF89-57F97B806CA5}"/>
              </a:ext>
            </a:extLst>
          </p:cNvPr>
          <p:cNvSpPr>
            <a:spLocks noGrp="1"/>
          </p:cNvSpPr>
          <p:nvPr>
            <p:ph idx="1"/>
          </p:nvPr>
        </p:nvSpPr>
        <p:spPr>
          <a:xfrm>
            <a:off x="971551" y="1917698"/>
            <a:ext cx="3393541" cy="2647627"/>
          </a:xfrm>
        </p:spPr>
        <p:txBody>
          <a:bodyPr>
            <a:normAutofit fontScale="92500" lnSpcReduction="20000"/>
          </a:bodyPr>
          <a:lstStyle/>
          <a:p>
            <a:r>
              <a:rPr lang="fr-FR" dirty="0"/>
              <a:t>80 % du temps d’une exploitation de données consiste en du « data </a:t>
            </a:r>
            <a:r>
              <a:rPr lang="fr-FR" dirty="0" err="1"/>
              <a:t>cleaning</a:t>
            </a:r>
            <a:r>
              <a:rPr lang="fr-FR" dirty="0"/>
              <a:t> » !</a:t>
            </a:r>
          </a:p>
          <a:p>
            <a:r>
              <a:rPr lang="fr-FR" dirty="0"/>
              <a:t>Il faut d’une part, corriger les erreurs structurelles : mauvais noms de variables, modalités inconstantes, doublons…</a:t>
            </a:r>
          </a:p>
          <a:p>
            <a:r>
              <a:rPr lang="fr-FR" dirty="0"/>
              <a:t>D’autre part, </a:t>
            </a:r>
            <a:r>
              <a:rPr lang="fr-FR" dirty="0" err="1"/>
              <a:t>reperer</a:t>
            </a:r>
            <a:r>
              <a:rPr lang="fr-FR" dirty="0"/>
              <a:t> les valeurs aberrantes et/ou manquantes, les corriger, les imputer ou les supprimer.</a:t>
            </a:r>
          </a:p>
        </p:txBody>
      </p:sp>
      <p:pic>
        <p:nvPicPr>
          <p:cNvPr id="5" name="Image 4">
            <a:extLst>
              <a:ext uri="{FF2B5EF4-FFF2-40B4-BE49-F238E27FC236}">
                <a16:creationId xmlns:a16="http://schemas.microsoft.com/office/drawing/2014/main" id="{3D246A45-E6E9-4A52-AACB-BF866F26BE73}"/>
              </a:ext>
            </a:extLst>
          </p:cNvPr>
          <p:cNvPicPr>
            <a:picLocks noChangeAspect="1"/>
          </p:cNvPicPr>
          <p:nvPr/>
        </p:nvPicPr>
        <p:blipFill>
          <a:blip r:embed="rId2"/>
          <a:stretch>
            <a:fillRect/>
          </a:stretch>
        </p:blipFill>
        <p:spPr>
          <a:xfrm>
            <a:off x="4325045" y="2303547"/>
            <a:ext cx="4136049" cy="1875009"/>
          </a:xfrm>
          <a:prstGeom prst="rect">
            <a:avLst/>
          </a:prstGeom>
        </p:spPr>
      </p:pic>
    </p:spTree>
    <p:extLst>
      <p:ext uri="{BB962C8B-B14F-4D97-AF65-F5344CB8AC3E}">
        <p14:creationId xmlns:p14="http://schemas.microsoft.com/office/powerpoint/2010/main" val="71547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3EB53-4A23-49EF-87A6-BF5B55E95927}"/>
              </a:ext>
            </a:extLst>
          </p:cNvPr>
          <p:cNvSpPr>
            <a:spLocks noGrp="1"/>
          </p:cNvSpPr>
          <p:nvPr>
            <p:ph type="title"/>
          </p:nvPr>
        </p:nvSpPr>
        <p:spPr/>
        <p:txBody>
          <a:bodyPr>
            <a:normAutofit/>
          </a:bodyPr>
          <a:lstStyle/>
          <a:p>
            <a:r>
              <a:rPr lang="fr-FR" dirty="0"/>
              <a:t>Enrichissement des données</a:t>
            </a:r>
            <a:br>
              <a:rPr lang="fr-FR" dirty="0"/>
            </a:br>
            <a:r>
              <a:rPr lang="fr-FR" sz="1800" dirty="0" err="1"/>
              <a:t>Données</a:t>
            </a:r>
            <a:r>
              <a:rPr lang="fr-FR" sz="1800" dirty="0"/>
              <a:t> relationnelles et jointures</a:t>
            </a:r>
            <a:endParaRPr lang="fr-FR" dirty="0"/>
          </a:p>
        </p:txBody>
      </p:sp>
      <p:sp>
        <p:nvSpPr>
          <p:cNvPr id="3" name="Espace réservé du contenu 2">
            <a:extLst>
              <a:ext uri="{FF2B5EF4-FFF2-40B4-BE49-F238E27FC236}">
                <a16:creationId xmlns:a16="http://schemas.microsoft.com/office/drawing/2014/main" id="{84E4DF73-1073-4A96-83A9-1469378C1CC4}"/>
              </a:ext>
            </a:extLst>
          </p:cNvPr>
          <p:cNvSpPr>
            <a:spLocks noGrp="1"/>
          </p:cNvSpPr>
          <p:nvPr>
            <p:ph idx="1"/>
          </p:nvPr>
        </p:nvSpPr>
        <p:spPr/>
        <p:txBody>
          <a:bodyPr/>
          <a:lstStyle/>
          <a:p>
            <a:r>
              <a:rPr lang="fr-FR" dirty="0"/>
              <a:t>Il est rare de n’utiliser qu’une seule table de données pour une enquête. En général, celles-ci sont séparées en plusieurs tables en fonction de l’entité observée.</a:t>
            </a:r>
          </a:p>
          <a:p>
            <a:r>
              <a:rPr lang="fr-FR" dirty="0"/>
              <a:t>Ces données sont appelées «données relationnelles » et sont liées les unes aux autres par une clé identifiant.</a:t>
            </a:r>
          </a:p>
        </p:txBody>
      </p:sp>
    </p:spTree>
    <p:extLst>
      <p:ext uri="{BB962C8B-B14F-4D97-AF65-F5344CB8AC3E}">
        <p14:creationId xmlns:p14="http://schemas.microsoft.com/office/powerpoint/2010/main" val="2015701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9E147-2AB2-4147-9980-410704162955}"/>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5D630CD9-4328-4C5E-B383-0440D8C309BF}"/>
              </a:ext>
            </a:extLst>
          </p:cNvPr>
          <p:cNvSpPr>
            <a:spLocks noGrp="1"/>
          </p:cNvSpPr>
          <p:nvPr>
            <p:ph idx="1"/>
          </p:nvPr>
        </p:nvSpPr>
        <p:spPr/>
        <p:txBody>
          <a:bodyPr/>
          <a:lstStyle/>
          <a:p>
            <a:r>
              <a:rPr lang="fr-FR" dirty="0"/>
              <a:t>Exemple d’une base de données relationnelle </a:t>
            </a:r>
          </a:p>
          <a:p>
            <a:endParaRPr lang="fr-FR" dirty="0"/>
          </a:p>
        </p:txBody>
      </p:sp>
      <p:pic>
        <p:nvPicPr>
          <p:cNvPr id="7" name="Image 6">
            <a:extLst>
              <a:ext uri="{FF2B5EF4-FFF2-40B4-BE49-F238E27FC236}">
                <a16:creationId xmlns:a16="http://schemas.microsoft.com/office/drawing/2014/main" id="{FEA4AA26-8605-450A-B3CC-CACC1DB8D4C8}"/>
              </a:ext>
            </a:extLst>
          </p:cNvPr>
          <p:cNvPicPr>
            <a:picLocks noChangeAspect="1"/>
          </p:cNvPicPr>
          <p:nvPr/>
        </p:nvPicPr>
        <p:blipFill>
          <a:blip r:embed="rId2"/>
          <a:stretch>
            <a:fillRect/>
          </a:stretch>
        </p:blipFill>
        <p:spPr>
          <a:xfrm>
            <a:off x="2899417" y="2276545"/>
            <a:ext cx="3345165" cy="2333555"/>
          </a:xfrm>
          <a:prstGeom prst="rect">
            <a:avLst/>
          </a:prstGeom>
        </p:spPr>
      </p:pic>
    </p:spTree>
    <p:extLst>
      <p:ext uri="{BB962C8B-B14F-4D97-AF65-F5344CB8AC3E}">
        <p14:creationId xmlns:p14="http://schemas.microsoft.com/office/powerpoint/2010/main" val="2552410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BC6D3-1AD4-4039-A9B3-6D471CCF1DF6}"/>
              </a:ext>
            </a:extLst>
          </p:cNvPr>
          <p:cNvSpPr>
            <a:spLocks noGrp="1"/>
          </p:cNvSpPr>
          <p:nvPr>
            <p:ph type="title"/>
          </p:nvPr>
        </p:nvSpPr>
        <p:spPr/>
        <p:txBody>
          <a:bodyPr/>
          <a:lstStyle/>
          <a:p>
            <a: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Enrichissement des données</a:t>
            </a:r>
            <a:br>
              <a:rPr kumimoji="0" lang="fr-FR" sz="33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fr-FR" sz="1800" b="0" i="0" u="none" strike="noStrike" kern="1200" cap="none" spc="0" normalizeH="0" baseline="0" noProof="0" dirty="0" err="1">
                <a:ln w="3175" cmpd="sng">
                  <a:noFill/>
                </a:ln>
                <a:solidFill>
                  <a:prstClr val="black">
                    <a:lumMod val="85000"/>
                    <a:lumOff val="15000"/>
                  </a:prstClr>
                </a:solidFill>
                <a:effectLst/>
                <a:uLnTx/>
                <a:uFillTx/>
                <a:latin typeface="Garamond" panose="02020404030301010803"/>
                <a:ea typeface="+mj-ea"/>
                <a:cs typeface="+mj-cs"/>
              </a:rPr>
              <a:t>Données</a:t>
            </a:r>
            <a:r>
              <a:rPr kumimoji="0" lang="fr-FR" sz="18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 relationnelles et jointures</a:t>
            </a:r>
            <a:endParaRPr lang="fr-FR" dirty="0"/>
          </a:p>
        </p:txBody>
      </p:sp>
      <p:sp>
        <p:nvSpPr>
          <p:cNvPr id="3" name="Espace réservé du contenu 2">
            <a:extLst>
              <a:ext uri="{FF2B5EF4-FFF2-40B4-BE49-F238E27FC236}">
                <a16:creationId xmlns:a16="http://schemas.microsoft.com/office/drawing/2014/main" id="{A866D7C5-75F7-4FED-BAA2-0698AF0A1B2B}"/>
              </a:ext>
            </a:extLst>
          </p:cNvPr>
          <p:cNvSpPr>
            <a:spLocks noGrp="1"/>
          </p:cNvSpPr>
          <p:nvPr>
            <p:ph idx="1"/>
          </p:nvPr>
        </p:nvSpPr>
        <p:spPr/>
        <p:txBody>
          <a:bodyPr/>
          <a:lstStyle/>
          <a:p>
            <a:r>
              <a:rPr lang="fr-FR" dirty="0"/>
              <a:t>Pour récupérer des informations disponibles dans deux tables différentes, il faut les joindre par leur clé identifiant, c’est le principe de la jointure de tables.</a:t>
            </a:r>
          </a:p>
        </p:txBody>
      </p:sp>
      <p:pic>
        <p:nvPicPr>
          <p:cNvPr id="6" name="Image 5">
            <a:extLst>
              <a:ext uri="{FF2B5EF4-FFF2-40B4-BE49-F238E27FC236}">
                <a16:creationId xmlns:a16="http://schemas.microsoft.com/office/drawing/2014/main" id="{D8E66D51-7C9F-482A-916B-A761BFDCD5CE}"/>
              </a:ext>
            </a:extLst>
          </p:cNvPr>
          <p:cNvPicPr>
            <a:picLocks noChangeAspect="1"/>
          </p:cNvPicPr>
          <p:nvPr/>
        </p:nvPicPr>
        <p:blipFill>
          <a:blip r:embed="rId2"/>
          <a:stretch>
            <a:fillRect/>
          </a:stretch>
        </p:blipFill>
        <p:spPr>
          <a:xfrm>
            <a:off x="1701984" y="3162300"/>
            <a:ext cx="5199399" cy="1500371"/>
          </a:xfrm>
          <a:prstGeom prst="rect">
            <a:avLst/>
          </a:prstGeom>
        </p:spPr>
      </p:pic>
    </p:spTree>
    <p:extLst>
      <p:ext uri="{BB962C8B-B14F-4D97-AF65-F5344CB8AC3E}">
        <p14:creationId xmlns:p14="http://schemas.microsoft.com/office/powerpoint/2010/main" val="1841183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D8D996-44C5-46B7-BE41-5F672734CC3B}"/>
              </a:ext>
            </a:extLst>
          </p:cNvPr>
          <p:cNvSpPr>
            <a:spLocks noGrp="1"/>
          </p:cNvSpPr>
          <p:nvPr>
            <p:ph type="title"/>
          </p:nvPr>
        </p:nvSpPr>
        <p:spPr/>
        <p:txBody>
          <a:bodyPr>
            <a:normAutofit/>
          </a:bodyPr>
          <a:lstStyle/>
          <a:p>
            <a:r>
              <a:rPr lang="fr-FR" dirty="0"/>
              <a:t>Publication</a:t>
            </a:r>
            <a:br>
              <a:rPr lang="fr-FR" dirty="0"/>
            </a:br>
            <a:r>
              <a:rPr lang="fr-FR" sz="1800" dirty="0"/>
              <a:t>Produire ses rapports avec </a:t>
            </a:r>
            <a:r>
              <a:rPr lang="fr-FR" sz="1800" dirty="0" err="1"/>
              <a:t>Rmarkdown</a:t>
            </a:r>
            <a:endParaRPr lang="fr-FR" dirty="0"/>
          </a:p>
        </p:txBody>
      </p:sp>
      <p:sp>
        <p:nvSpPr>
          <p:cNvPr id="3" name="Espace réservé du contenu 2">
            <a:extLst>
              <a:ext uri="{FF2B5EF4-FFF2-40B4-BE49-F238E27FC236}">
                <a16:creationId xmlns:a16="http://schemas.microsoft.com/office/drawing/2014/main" id="{E829AB70-8B38-4A18-9E85-3A14ED74FD83}"/>
              </a:ext>
            </a:extLst>
          </p:cNvPr>
          <p:cNvSpPr>
            <a:spLocks noGrp="1"/>
          </p:cNvSpPr>
          <p:nvPr>
            <p:ph idx="1"/>
          </p:nvPr>
        </p:nvSpPr>
        <p:spPr>
          <a:xfrm>
            <a:off x="971551" y="1917698"/>
            <a:ext cx="3253377" cy="2594231"/>
          </a:xfrm>
        </p:spPr>
        <p:txBody>
          <a:bodyPr>
            <a:normAutofit fontScale="92500" lnSpcReduction="20000"/>
          </a:bodyPr>
          <a:lstStyle/>
          <a:p>
            <a:r>
              <a:rPr lang="fr-FR" dirty="0"/>
              <a:t>L’extension </a:t>
            </a:r>
            <a:r>
              <a:rPr lang="fr-FR" dirty="0" err="1"/>
              <a:t>rmarkdown</a:t>
            </a:r>
            <a:r>
              <a:rPr lang="fr-FR" dirty="0"/>
              <a:t> permet de générer des documents de manière dynamique en mélangeant texte mis en forme et résultats produits par du code R. Les documents générés peuvent être au format HTML, PDF, Word, et bien d’autres</a:t>
            </a:r>
          </a:p>
          <a:p>
            <a:r>
              <a:rPr lang="fr-FR" dirty="0" err="1"/>
              <a:t>Rmarkdown</a:t>
            </a:r>
            <a:r>
              <a:rPr lang="fr-FR" dirty="0"/>
              <a:t> ne fait pas partie du </a:t>
            </a:r>
            <a:r>
              <a:rPr lang="fr-FR" dirty="0" err="1"/>
              <a:t>tidyverse</a:t>
            </a:r>
            <a:r>
              <a:rPr lang="fr-FR" dirty="0"/>
              <a:t>, mais elle est installée et chargée par défaut par </a:t>
            </a:r>
            <a:r>
              <a:rPr lang="fr-FR" dirty="0" err="1"/>
              <a:t>RStudio</a:t>
            </a:r>
            <a:endParaRPr lang="fr-FR" dirty="0"/>
          </a:p>
        </p:txBody>
      </p:sp>
      <p:pic>
        <p:nvPicPr>
          <p:cNvPr id="7" name="Image 6">
            <a:extLst>
              <a:ext uri="{FF2B5EF4-FFF2-40B4-BE49-F238E27FC236}">
                <a16:creationId xmlns:a16="http://schemas.microsoft.com/office/drawing/2014/main" id="{0B9CD647-83BF-4640-8D88-B00719BD1892}"/>
              </a:ext>
            </a:extLst>
          </p:cNvPr>
          <p:cNvPicPr>
            <a:picLocks noChangeAspect="1"/>
          </p:cNvPicPr>
          <p:nvPr/>
        </p:nvPicPr>
        <p:blipFill>
          <a:blip r:embed="rId2"/>
          <a:stretch>
            <a:fillRect/>
          </a:stretch>
        </p:blipFill>
        <p:spPr>
          <a:xfrm>
            <a:off x="4444129" y="1917698"/>
            <a:ext cx="3972760" cy="2594231"/>
          </a:xfrm>
          <a:prstGeom prst="rect">
            <a:avLst/>
          </a:prstGeom>
        </p:spPr>
      </p:pic>
    </p:spTree>
    <p:extLst>
      <p:ext uri="{BB962C8B-B14F-4D97-AF65-F5344CB8AC3E}">
        <p14:creationId xmlns:p14="http://schemas.microsoft.com/office/powerpoint/2010/main" val="2492849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lang="fr-FR" dirty="0"/>
              <a:t>Merci de votre attention, la suite pour la prochaine fois !</a:t>
            </a:r>
            <a:endParaRPr dirty="0"/>
          </a:p>
        </p:txBody>
      </p:sp>
      <p:sp>
        <p:nvSpPr>
          <p:cNvPr id="3" name="Content Placeholder 2"/>
          <p:cNvSpPr>
            <a:spLocks noGrp="1"/>
          </p:cNvSpPr>
          <p:nvPr>
            <p:ph idx="1"/>
          </p:nvPr>
        </p:nvSpPr>
        <p:spPr>
          <a:xfrm>
            <a:off x="991576" y="1777534"/>
            <a:ext cx="3406890" cy="2774441"/>
          </a:xfrm>
        </p:spPr>
        <p:txBody>
          <a:bodyPr>
            <a:noAutofit/>
          </a:bodyPr>
          <a:lstStyle/>
          <a:p>
            <a:pPr marL="0" lvl="0" indent="0">
              <a:buNone/>
            </a:pPr>
            <a:r>
              <a:rPr lang="fr-FR" sz="1200" dirty="0"/>
              <a:t>Le plan de ce document est en partie basée sur celui du document « </a:t>
            </a:r>
            <a:r>
              <a:rPr lang="fr-FR" sz="1200" dirty="0" err="1"/>
              <a:t>lntroduction</a:t>
            </a:r>
            <a:r>
              <a:rPr lang="fr-FR" sz="1200" dirty="0"/>
              <a:t> au </a:t>
            </a:r>
            <a:r>
              <a:rPr lang="fr-FR" sz="1200" dirty="0" err="1"/>
              <a:t>tidyverse</a:t>
            </a:r>
            <a:r>
              <a:rPr lang="fr-FR" sz="1200" dirty="0"/>
              <a:t> » écrite par Julien Barnier, disponible sur  </a:t>
            </a:r>
            <a:r>
              <a:rPr sz="1200" dirty="0">
                <a:solidFill>
                  <a:srgbClr val="A8BF4D"/>
                </a:solidFill>
                <a:hlinkClick r:id="rId2">
                  <a:extLst>
                    <a:ext uri="{A12FA001-AC4F-418D-AE19-62706E023703}">
                      <ahyp:hlinkClr xmlns:ahyp="http://schemas.microsoft.com/office/drawing/2018/hyperlinkcolor" val="tx"/>
                    </a:ext>
                  </a:extLst>
                </a:hlinkClick>
              </a:rPr>
              <a:t>https://juba.github.io/tidyverse</a:t>
            </a:r>
            <a:endParaRPr lang="fr-FR" sz="1200" dirty="0">
              <a:solidFill>
                <a:srgbClr val="A8BF4D"/>
              </a:solidFill>
              <a:hlinkClick r:id="rId2">
                <a:extLst>
                  <a:ext uri="{A12FA001-AC4F-418D-AE19-62706E023703}">
                    <ahyp:hlinkClr xmlns:ahyp="http://schemas.microsoft.com/office/drawing/2018/hyperlinkcolor" val="tx"/>
                  </a:ext>
                </a:extLst>
              </a:hlinkClick>
            </a:endParaRPr>
          </a:p>
          <a:p>
            <a:pPr marL="0" lvl="0" indent="0">
              <a:buNone/>
            </a:pPr>
            <a:r>
              <a:rPr lang="fr-FR" sz="1200" dirty="0">
                <a:solidFill>
                  <a:schemeClr val="tx1"/>
                </a:solidFill>
              </a:rPr>
              <a:t>Les illustrations sont le fruit du travail de Allison Horst </a:t>
            </a:r>
            <a:r>
              <a:rPr lang="fr-FR" sz="1200" dirty="0">
                <a:solidFill>
                  <a:schemeClr val="tx1"/>
                </a:solidFill>
                <a:hlinkClick r:id="rId3"/>
              </a:rPr>
              <a:t>https://github.com/allisonhorst/stats-illustrations</a:t>
            </a:r>
            <a:r>
              <a:rPr lang="fr-FR" sz="1200" dirty="0">
                <a:solidFill>
                  <a:schemeClr val="tx1"/>
                </a:solidFill>
              </a:rPr>
              <a:t> </a:t>
            </a:r>
            <a:endParaRPr lang="fr-FR" sz="1200" dirty="0">
              <a:solidFill>
                <a:schemeClr val="tx1"/>
              </a:solidFill>
              <a:hlinkClick r:id="rId2">
                <a:extLst>
                  <a:ext uri="{A12FA001-AC4F-418D-AE19-62706E023703}">
                    <ahyp:hlinkClr xmlns:ahyp="http://schemas.microsoft.com/office/drawing/2018/hyperlinkcolor" val="tx"/>
                  </a:ext>
                </a:extLst>
              </a:hlinkClick>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fr-FR" sz="1200" b="0" i="0" u="none" strike="noStrike" kern="1200" cap="none" spc="0" normalizeH="0" baseline="0" noProof="0" dirty="0">
                <a:ln>
                  <a:noFill/>
                </a:ln>
                <a:solidFill>
                  <a:prstClr val="black"/>
                </a:solidFill>
                <a:effectLst/>
                <a:uLnTx/>
                <a:uFillTx/>
                <a:latin typeface="+mj-lt"/>
                <a:ea typeface="+mn-ea"/>
                <a:cs typeface="+mn-cs"/>
              </a:rPr>
              <a:t>Ces derniers sont mis à disposition selon les termes de la </a:t>
            </a:r>
            <a:r>
              <a:rPr kumimoji="0" lang="fr-FR" sz="1200" b="0" i="0" u="none" strike="noStrike" kern="1200" cap="none" spc="0" normalizeH="0" baseline="0" noProof="0" dirty="0">
                <a:ln>
                  <a:noFill/>
                </a:ln>
                <a:solidFill>
                  <a:prstClr val="black"/>
                </a:solidFill>
                <a:effectLst/>
                <a:uLnTx/>
                <a:uFillTx/>
                <a:latin typeface="+mj-lt"/>
                <a:ea typeface="+mn-ea"/>
                <a:cs typeface="+mn-cs"/>
                <a:hlinkClick r:id="rId4"/>
              </a:rPr>
              <a:t>Licence Creative Commons Attribution - Pas d’Utilisation Commerciale - Partage dans les Mêmes Conditions 4.0 International</a:t>
            </a:r>
            <a:r>
              <a:rPr kumimoji="0" lang="fr-FR" sz="1200" b="0" i="0" u="none" strike="noStrike" kern="1200" cap="none" spc="0" normalizeH="0" baseline="0" noProof="0" dirty="0">
                <a:ln>
                  <a:noFill/>
                </a:ln>
                <a:solidFill>
                  <a:prstClr val="black"/>
                </a:solidFill>
                <a:effectLst/>
                <a:uLnTx/>
                <a:uFillTx/>
                <a:latin typeface="+mj-lt"/>
                <a:ea typeface="+mn-ea"/>
                <a:cs typeface="+mn-cs"/>
              </a:rPr>
              <a:t>.</a:t>
            </a:r>
          </a:p>
          <a:p>
            <a:pPr marL="0" lvl="0" indent="0">
              <a:buNone/>
            </a:pPr>
            <a:endParaRPr lang="fr-FR" sz="1200" dirty="0">
              <a:hlinkClick r:id="rId2"/>
            </a:endParaRPr>
          </a:p>
        </p:txBody>
      </p:sp>
      <p:pic>
        <p:nvPicPr>
          <p:cNvPr id="5" name="Image 4">
            <a:extLst>
              <a:ext uri="{FF2B5EF4-FFF2-40B4-BE49-F238E27FC236}">
                <a16:creationId xmlns:a16="http://schemas.microsoft.com/office/drawing/2014/main" id="{3DA3A5D7-F939-4728-8ACE-3B4F1C1E51FF}"/>
              </a:ext>
            </a:extLst>
          </p:cNvPr>
          <p:cNvPicPr>
            <a:picLocks noChangeAspect="1"/>
          </p:cNvPicPr>
          <p:nvPr/>
        </p:nvPicPr>
        <p:blipFill>
          <a:blip r:embed="rId5"/>
          <a:stretch>
            <a:fillRect/>
          </a:stretch>
        </p:blipFill>
        <p:spPr>
          <a:xfrm>
            <a:off x="4398466" y="2026625"/>
            <a:ext cx="4074009" cy="227625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25923-B743-4C57-BB07-E49F834C81DC}"/>
              </a:ext>
            </a:extLst>
          </p:cNvPr>
          <p:cNvSpPr>
            <a:spLocks noGrp="1"/>
          </p:cNvSpPr>
          <p:nvPr>
            <p:ph type="title"/>
          </p:nvPr>
        </p:nvSpPr>
        <p:spPr/>
        <p:txBody>
          <a:bodyPr/>
          <a:lstStyle/>
          <a:p>
            <a:r>
              <a:rPr lang="fr-FR" dirty="0"/>
              <a:t>Autres ressources 	</a:t>
            </a:r>
          </a:p>
        </p:txBody>
      </p:sp>
      <p:sp>
        <p:nvSpPr>
          <p:cNvPr id="3" name="Espace réservé du contenu 2">
            <a:extLst>
              <a:ext uri="{FF2B5EF4-FFF2-40B4-BE49-F238E27FC236}">
                <a16:creationId xmlns:a16="http://schemas.microsoft.com/office/drawing/2014/main" id="{A75DAC23-D09B-45D4-BF06-367208D3E999}"/>
              </a:ext>
            </a:extLst>
          </p:cNvPr>
          <p:cNvSpPr>
            <a:spLocks noGrp="1"/>
          </p:cNvSpPr>
          <p:nvPr>
            <p:ph idx="1"/>
          </p:nvPr>
        </p:nvSpPr>
        <p:spPr/>
        <p:txBody>
          <a:bodyPr/>
          <a:lstStyle/>
          <a:p>
            <a:r>
              <a:rPr lang="fr-FR" dirty="0">
                <a:hlinkClick r:id="rId2"/>
              </a:rPr>
              <a:t>R for data science</a:t>
            </a:r>
            <a:endParaRPr lang="fr-FR" dirty="0"/>
          </a:p>
          <a:p>
            <a:r>
              <a:rPr lang="fr-FR" dirty="0">
                <a:hlinkClick r:id="rId3"/>
              </a:rPr>
              <a:t>ggplot2: </a:t>
            </a:r>
            <a:r>
              <a:rPr lang="fr-FR" dirty="0" err="1">
                <a:hlinkClick r:id="rId3"/>
              </a:rPr>
              <a:t>Elegant</a:t>
            </a:r>
            <a:r>
              <a:rPr lang="fr-FR" dirty="0">
                <a:hlinkClick r:id="rId3"/>
              </a:rPr>
              <a:t> Graphics for Data </a:t>
            </a:r>
            <a:r>
              <a:rPr lang="fr-FR" dirty="0" err="1">
                <a:hlinkClick r:id="rId3"/>
              </a:rPr>
              <a:t>Analysis</a:t>
            </a:r>
            <a:endParaRPr lang="fr-FR" dirty="0"/>
          </a:p>
          <a:p>
            <a:r>
              <a:rPr lang="fr-FR" dirty="0">
                <a:hlinkClick r:id="rId4"/>
              </a:rPr>
              <a:t>R Graphics </a:t>
            </a:r>
            <a:r>
              <a:rPr lang="fr-FR" dirty="0" err="1">
                <a:hlinkClick r:id="rId4"/>
              </a:rPr>
              <a:t>Cookbook</a:t>
            </a:r>
            <a:endParaRPr lang="fr-FR" dirty="0"/>
          </a:p>
          <a:p>
            <a:r>
              <a:rPr lang="fr-FR" dirty="0">
                <a:hlinkClick r:id="rId5"/>
              </a:rPr>
              <a:t>Contes et stats R</a:t>
            </a:r>
            <a:endParaRPr lang="fr-FR" dirty="0"/>
          </a:p>
          <a:p>
            <a:r>
              <a:rPr lang="fr-FR" dirty="0" err="1">
                <a:hlinkClick r:id="rId6"/>
              </a:rPr>
              <a:t>Analyse-R</a:t>
            </a:r>
            <a:endParaRPr lang="fr-FR" dirty="0"/>
          </a:p>
        </p:txBody>
      </p:sp>
    </p:spTree>
    <p:extLst>
      <p:ext uri="{BB962C8B-B14F-4D97-AF65-F5344CB8AC3E}">
        <p14:creationId xmlns:p14="http://schemas.microsoft.com/office/powerpoint/2010/main" val="314432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528" y="818946"/>
            <a:ext cx="7200897" cy="977900"/>
          </a:xfrm>
        </p:spPr>
        <p:txBody>
          <a:bodyPr/>
          <a:lstStyle/>
          <a:p>
            <a:pPr marL="0" lvl="0" indent="0">
              <a:buNone/>
            </a:pPr>
            <a:r>
              <a:rPr lang="fr-FR" dirty="0"/>
              <a:t>À propos de R</a:t>
            </a:r>
          </a:p>
        </p:txBody>
      </p:sp>
      <p:pic>
        <p:nvPicPr>
          <p:cNvPr id="4" name="Image 3">
            <a:extLst>
              <a:ext uri="{FF2B5EF4-FFF2-40B4-BE49-F238E27FC236}">
                <a16:creationId xmlns:a16="http://schemas.microsoft.com/office/drawing/2014/main" id="{AF4FD268-7B99-4BFD-A95A-A93D24879D2E}"/>
              </a:ext>
            </a:extLst>
          </p:cNvPr>
          <p:cNvPicPr>
            <a:picLocks noChangeAspect="1"/>
          </p:cNvPicPr>
          <p:nvPr/>
        </p:nvPicPr>
        <p:blipFill>
          <a:blip r:embed="rId2"/>
          <a:stretch>
            <a:fillRect/>
          </a:stretch>
        </p:blipFill>
        <p:spPr>
          <a:xfrm>
            <a:off x="4565531" y="2049057"/>
            <a:ext cx="3964420" cy="2384754"/>
          </a:xfrm>
          <a:prstGeom prst="rect">
            <a:avLst/>
          </a:prstGeom>
        </p:spPr>
      </p:pic>
      <p:sp>
        <p:nvSpPr>
          <p:cNvPr id="3" name="Content Placeholder 2"/>
          <p:cNvSpPr>
            <a:spLocks noGrp="1"/>
          </p:cNvSpPr>
          <p:nvPr>
            <p:ph idx="1"/>
          </p:nvPr>
        </p:nvSpPr>
        <p:spPr>
          <a:xfrm>
            <a:off x="567328" y="1804022"/>
            <a:ext cx="4181545" cy="3024777"/>
          </a:xfrm>
        </p:spPr>
        <p:txBody>
          <a:bodyPr>
            <a:normAutofit fontScale="92500" lnSpcReduction="20000"/>
          </a:bodyPr>
          <a:lstStyle/>
          <a:p>
            <a:pPr marL="0" lvl="0" indent="0">
              <a:buNone/>
            </a:pPr>
            <a:r>
              <a:rPr lang="fr-FR" sz="1400" dirty="0"/>
              <a:t>Le fait de structurer ses analyses sous forme de scripts (suite d’instructions effectuant les différentes opérations d’une analyse) présente de nombreux avantages :</a:t>
            </a:r>
          </a:p>
          <a:p>
            <a:pPr lvl="0"/>
            <a:r>
              <a:rPr lang="fr-FR" sz="1400" dirty="0"/>
              <a:t>le script conserve l’ensemble des étapes d’une analyse, de l’importation des données à leur analyse en passant par les manipulations et les recodages.</a:t>
            </a:r>
          </a:p>
          <a:p>
            <a:pPr lvl="0"/>
            <a:r>
              <a:rPr lang="fr-FR" sz="1400" dirty="0"/>
              <a:t>on peut à tout moment revenir en arrière et corriger ou modifier ce qui a été fait.</a:t>
            </a:r>
          </a:p>
          <a:p>
            <a:pPr lvl="0"/>
            <a:r>
              <a:rPr lang="fr-FR" sz="1400" dirty="0"/>
              <a:t>il est très rapide de réexécuter une suite d’opérations complexes.</a:t>
            </a:r>
          </a:p>
          <a:p>
            <a:pPr lvl="0"/>
            <a:r>
              <a:rPr lang="fr-FR" sz="1400" dirty="0"/>
              <a:t>on peut très facilement mettre à jour les résultats en cas de modification des données sources.</a:t>
            </a:r>
          </a:p>
          <a:p>
            <a:pPr lvl="0"/>
            <a:r>
              <a:rPr lang="fr-FR" sz="1400" dirty="0"/>
              <a:t>le script garantit, sous certaines conditions, la reproductibilité des résultats obtenus.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À </a:t>
            </a:r>
            <a:r>
              <a:rPr dirty="0" err="1"/>
              <a:t>propos</a:t>
            </a:r>
            <a:r>
              <a:rPr dirty="0"/>
              <a:t> de RStudio</a:t>
            </a:r>
          </a:p>
        </p:txBody>
      </p:sp>
      <p:sp>
        <p:nvSpPr>
          <p:cNvPr id="3" name="Content Placeholder 2"/>
          <p:cNvSpPr>
            <a:spLocks noGrp="1"/>
          </p:cNvSpPr>
          <p:nvPr>
            <p:ph idx="1"/>
          </p:nvPr>
        </p:nvSpPr>
        <p:spPr>
          <a:xfrm>
            <a:off x="668928" y="1762055"/>
            <a:ext cx="3106957" cy="2932684"/>
          </a:xfrm>
        </p:spPr>
        <p:txBody>
          <a:bodyPr>
            <a:normAutofit/>
          </a:bodyPr>
          <a:lstStyle/>
          <a:p>
            <a:pPr marL="0" lvl="0" indent="0">
              <a:buNone/>
            </a:pPr>
            <a:r>
              <a:rPr lang="fr-FR" sz="1400" dirty="0" err="1"/>
              <a:t>RStudio</a:t>
            </a:r>
            <a:r>
              <a:rPr lang="fr-FR" sz="1400" dirty="0"/>
              <a:t> n’est pas à proprement parler une interface graphique pour R, il s’agit plutôt d’un </a:t>
            </a:r>
            <a:r>
              <a:rPr lang="fr-FR" sz="1400" i="1" dirty="0"/>
              <a:t>environnement de développement intégré</a:t>
            </a:r>
            <a:r>
              <a:rPr lang="fr-FR" sz="1400" dirty="0"/>
              <a:t>, qui propose des outils facilitant l’écriture de scripts et l’usage de R au quotidien. </a:t>
            </a:r>
          </a:p>
          <a:p>
            <a:pPr marL="0" lvl="0" indent="0">
              <a:buNone/>
            </a:pPr>
            <a:r>
              <a:rPr lang="fr-FR" sz="1400" dirty="0"/>
              <a:t>C’est une interface bien supérieure à celles fournies par défaut lorsqu’on installe R sous Windows ou sous Mac.</a:t>
            </a:r>
          </a:p>
          <a:p>
            <a:pPr marL="0" lvl="0" indent="0">
              <a:buNone/>
            </a:pPr>
            <a:r>
              <a:rPr lang="fr-FR" sz="1400" dirty="0" err="1"/>
              <a:t>RStudio</a:t>
            </a:r>
            <a:r>
              <a:rPr lang="fr-FR" sz="1400" dirty="0"/>
              <a:t> est également un logiciel libre et gratuit. Une version payante existe, mais elle ne propose pas de fonctionnalités indispensables.</a:t>
            </a:r>
          </a:p>
        </p:txBody>
      </p:sp>
      <p:pic>
        <p:nvPicPr>
          <p:cNvPr id="7" name="Image 6">
            <a:extLst>
              <a:ext uri="{FF2B5EF4-FFF2-40B4-BE49-F238E27FC236}">
                <a16:creationId xmlns:a16="http://schemas.microsoft.com/office/drawing/2014/main" id="{11A0A759-7276-43E2-95E0-8830C2DAF37D}"/>
              </a:ext>
            </a:extLst>
          </p:cNvPr>
          <p:cNvPicPr>
            <a:picLocks noChangeAspect="1"/>
          </p:cNvPicPr>
          <p:nvPr/>
        </p:nvPicPr>
        <p:blipFill>
          <a:blip r:embed="rId2"/>
          <a:stretch>
            <a:fillRect/>
          </a:stretch>
        </p:blipFill>
        <p:spPr>
          <a:xfrm>
            <a:off x="4215983" y="2347018"/>
            <a:ext cx="4045507" cy="14199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Prérequis</a:t>
            </a:r>
            <a:endParaRPr dirty="0"/>
          </a:p>
        </p:txBody>
      </p:sp>
      <p:sp>
        <p:nvSpPr>
          <p:cNvPr id="3" name="Content Placeholder 2"/>
          <p:cNvSpPr>
            <a:spLocks noGrp="1"/>
          </p:cNvSpPr>
          <p:nvPr>
            <p:ph idx="1"/>
          </p:nvPr>
        </p:nvSpPr>
        <p:spPr/>
        <p:txBody>
          <a:bodyPr>
            <a:normAutofit/>
          </a:bodyPr>
          <a:lstStyle/>
          <a:p>
            <a:pPr marL="0" lvl="0" indent="0">
              <a:buNone/>
            </a:pPr>
            <a:r>
              <a:rPr sz="1600" dirty="0"/>
              <a:t>Pour installer R, il </a:t>
            </a:r>
            <a:r>
              <a:rPr sz="1600" dirty="0" err="1"/>
              <a:t>suffit</a:t>
            </a:r>
            <a:r>
              <a:rPr sz="1600" dirty="0"/>
              <a:t> de se </a:t>
            </a:r>
            <a:r>
              <a:rPr sz="1600" dirty="0" err="1"/>
              <a:t>rendre</a:t>
            </a:r>
            <a:r>
              <a:rPr sz="1600" dirty="0"/>
              <a:t> sur </a:t>
            </a:r>
            <a:r>
              <a:rPr sz="1600" dirty="0" err="1"/>
              <a:t>une</a:t>
            </a:r>
            <a:r>
              <a:rPr sz="1600" dirty="0"/>
              <a:t> des pages </a:t>
            </a:r>
            <a:r>
              <a:rPr sz="1600" dirty="0" err="1"/>
              <a:t>suivantes</a:t>
            </a:r>
            <a:r>
              <a:rPr sz="1600"/>
              <a:t>  </a:t>
            </a:r>
            <a:r>
              <a:rPr sz="1600" dirty="0"/>
              <a:t>:</a:t>
            </a:r>
          </a:p>
          <a:p>
            <a:pPr lvl="0"/>
            <a:r>
              <a:rPr sz="1600" dirty="0">
                <a:hlinkClick r:id="rId2"/>
              </a:rPr>
              <a:t>Installer R sous Windows</a:t>
            </a:r>
          </a:p>
          <a:p>
            <a:pPr lvl="0"/>
            <a:r>
              <a:rPr sz="1600" dirty="0">
                <a:hlinkClick r:id="rId3"/>
              </a:rPr>
              <a:t>Installer R sous Mac</a:t>
            </a:r>
          </a:p>
          <a:p>
            <a:pPr marL="0" lvl="0" indent="0">
              <a:buNone/>
            </a:pPr>
            <a:r>
              <a:rPr sz="1600" dirty="0"/>
              <a:t>Pour installer RStudio, </a:t>
            </a:r>
            <a:r>
              <a:rPr sz="1600" dirty="0" err="1"/>
              <a:t>rendez-vous</a:t>
            </a:r>
            <a:r>
              <a:rPr sz="1600" dirty="0"/>
              <a:t> sur </a:t>
            </a:r>
            <a:r>
              <a:rPr sz="1600" dirty="0">
                <a:hlinkClick r:id="rId4"/>
              </a:rPr>
              <a:t>la page de </a:t>
            </a:r>
            <a:r>
              <a:rPr sz="1600" dirty="0" err="1">
                <a:hlinkClick r:id="rId4"/>
              </a:rPr>
              <a:t>téléchargement</a:t>
            </a:r>
            <a:r>
              <a:rPr sz="1600" dirty="0">
                <a:hlinkClick r:id="rId4"/>
              </a:rPr>
              <a:t> du </a:t>
            </a:r>
            <a:r>
              <a:rPr sz="1600" dirty="0" err="1">
                <a:hlinkClick r:id="rId4"/>
              </a:rPr>
              <a:t>logiciel</a:t>
            </a:r>
            <a:r>
              <a:rPr sz="1600" dirty="0"/>
              <a:t> et </a:t>
            </a:r>
            <a:r>
              <a:rPr sz="1600" dirty="0" err="1"/>
              <a:t>installez</a:t>
            </a:r>
            <a:r>
              <a:rPr sz="1600" dirty="0"/>
              <a:t> la version </a:t>
            </a:r>
            <a:r>
              <a:rPr sz="1600" dirty="0" err="1"/>
              <a:t>adaptée</a:t>
            </a:r>
            <a:r>
              <a:rPr sz="1600" dirty="0"/>
              <a:t> à </a:t>
            </a:r>
            <a:r>
              <a:rPr sz="1600" dirty="0" err="1"/>
              <a:t>votre</a:t>
            </a:r>
            <a:r>
              <a:rPr sz="1600" dirty="0"/>
              <a:t> </a:t>
            </a:r>
            <a:r>
              <a:rPr sz="1600" dirty="0" err="1"/>
              <a:t>système</a:t>
            </a:r>
            <a:r>
              <a:rPr sz="160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E671736-D1E9-4139-837D-F65062ED0583}"/>
              </a:ext>
            </a:extLst>
          </p:cNvPr>
          <p:cNvPicPr>
            <a:picLocks noGrp="1" noChangeAspect="1"/>
          </p:cNvPicPr>
          <p:nvPr>
            <p:ph idx="1"/>
          </p:nvPr>
        </p:nvPicPr>
        <p:blipFill>
          <a:blip r:embed="rId2"/>
          <a:stretch>
            <a:fillRect/>
          </a:stretch>
        </p:blipFill>
        <p:spPr>
          <a:xfrm>
            <a:off x="1982311" y="1904574"/>
            <a:ext cx="5065909" cy="2742605"/>
          </a:xfrm>
        </p:spPr>
      </p:pic>
      <p:sp>
        <p:nvSpPr>
          <p:cNvPr id="2" name="Titre 1">
            <a:extLst>
              <a:ext uri="{FF2B5EF4-FFF2-40B4-BE49-F238E27FC236}">
                <a16:creationId xmlns:a16="http://schemas.microsoft.com/office/drawing/2014/main" id="{CA4FFBD5-AC56-4CAD-A086-8098401318C8}"/>
              </a:ext>
            </a:extLst>
          </p:cNvPr>
          <p:cNvSpPr>
            <a:spLocks noGrp="1"/>
          </p:cNvSpPr>
          <p:nvPr>
            <p:ph type="title"/>
          </p:nvPr>
        </p:nvSpPr>
        <p:spPr>
          <a:xfrm>
            <a:off x="884784" y="496320"/>
            <a:ext cx="7200897" cy="977900"/>
          </a:xfrm>
        </p:spPr>
        <p:txBody>
          <a:bodyPr/>
          <a:lstStyle/>
          <a:p>
            <a:r>
              <a:rPr lang="fr-FR" dirty="0"/>
              <a:t>L’interface </a:t>
            </a:r>
            <a:r>
              <a:rPr lang="fr-FR" dirty="0" err="1"/>
              <a:t>Rstudio</a:t>
            </a:r>
            <a:endParaRPr lang="fr-FR" dirty="0"/>
          </a:p>
        </p:txBody>
      </p:sp>
    </p:spTree>
    <p:extLst>
      <p:ext uri="{BB962C8B-B14F-4D97-AF65-F5344CB8AC3E}">
        <p14:creationId xmlns:p14="http://schemas.microsoft.com/office/powerpoint/2010/main" val="37886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5DA06-4EF1-4ADD-ADE7-9C0A497E89EA}"/>
              </a:ext>
            </a:extLst>
          </p:cNvPr>
          <p:cNvSpPr>
            <a:spLocks noGrp="1"/>
          </p:cNvSpPr>
          <p:nvPr>
            <p:ph type="title"/>
          </p:nvPr>
        </p:nvSpPr>
        <p:spPr/>
        <p:txBody>
          <a:bodyPr/>
          <a:lstStyle/>
          <a:p>
            <a:r>
              <a:rPr lang="fr-FR" dirty="0"/>
              <a:t>L’interface </a:t>
            </a:r>
            <a:r>
              <a:rPr lang="fr-FR" dirty="0" err="1"/>
              <a:t>Rstudio</a:t>
            </a:r>
            <a:endParaRPr lang="fr-FR" dirty="0"/>
          </a:p>
        </p:txBody>
      </p:sp>
      <p:pic>
        <p:nvPicPr>
          <p:cNvPr id="5" name="Espace réservé du contenu 4">
            <a:extLst>
              <a:ext uri="{FF2B5EF4-FFF2-40B4-BE49-F238E27FC236}">
                <a16:creationId xmlns:a16="http://schemas.microsoft.com/office/drawing/2014/main" id="{FF08404D-9AB8-4FAE-B74C-501E9F2F2450}"/>
              </a:ext>
            </a:extLst>
          </p:cNvPr>
          <p:cNvPicPr>
            <a:picLocks noGrp="1" noChangeAspect="1"/>
          </p:cNvPicPr>
          <p:nvPr>
            <p:ph idx="1"/>
          </p:nvPr>
        </p:nvPicPr>
        <p:blipFill>
          <a:blip r:embed="rId2"/>
          <a:stretch>
            <a:fillRect/>
          </a:stretch>
        </p:blipFill>
        <p:spPr>
          <a:xfrm>
            <a:off x="4191002" y="1971096"/>
            <a:ext cx="4152617" cy="2489200"/>
          </a:xfrm>
        </p:spPr>
      </p:pic>
      <p:sp>
        <p:nvSpPr>
          <p:cNvPr id="6" name="ZoneTexte 5">
            <a:extLst>
              <a:ext uri="{FF2B5EF4-FFF2-40B4-BE49-F238E27FC236}">
                <a16:creationId xmlns:a16="http://schemas.microsoft.com/office/drawing/2014/main" id="{1F559D49-E2CC-4F06-A475-97C44D08753E}"/>
              </a:ext>
            </a:extLst>
          </p:cNvPr>
          <p:cNvSpPr txBox="1"/>
          <p:nvPr/>
        </p:nvSpPr>
        <p:spPr>
          <a:xfrm>
            <a:off x="800380" y="1971096"/>
            <a:ext cx="2703707" cy="1477328"/>
          </a:xfrm>
          <a:prstGeom prst="rect">
            <a:avLst/>
          </a:prstGeom>
          <a:noFill/>
        </p:spPr>
        <p:txBody>
          <a:bodyPr wrap="square" rtlCol="0">
            <a:spAutoFit/>
          </a:bodyPr>
          <a:lstStyle/>
          <a:p>
            <a:r>
              <a:rPr lang="fr-FR" dirty="0"/>
              <a:t>La zone d’éditeur de textes : c’est ici que vous écrivez vos instructions (les « scripts ») de traitements de données.</a:t>
            </a:r>
          </a:p>
        </p:txBody>
      </p:sp>
    </p:spTree>
    <p:extLst>
      <p:ext uri="{BB962C8B-B14F-4D97-AF65-F5344CB8AC3E}">
        <p14:creationId xmlns:p14="http://schemas.microsoft.com/office/powerpoint/2010/main" val="250328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08DDC0-0D18-4F03-A131-43BC8A673896}"/>
              </a:ext>
            </a:extLst>
          </p:cNvPr>
          <p:cNvSpPr>
            <a:spLocks noGrp="1"/>
          </p:cNvSpPr>
          <p:nvPr>
            <p:ph type="title"/>
          </p:nvPr>
        </p:nvSpPr>
        <p:spPr/>
        <p:txBody>
          <a:bodyPr/>
          <a:lstStyle/>
          <a:p>
            <a:r>
              <a:rPr lang="fr-FR" dirty="0"/>
              <a:t>L’interface </a:t>
            </a:r>
            <a:r>
              <a:rPr lang="fr-FR" dirty="0" err="1"/>
              <a:t>Rstudio</a:t>
            </a:r>
            <a:endParaRPr lang="fr-FR" dirty="0"/>
          </a:p>
        </p:txBody>
      </p:sp>
      <p:sp>
        <p:nvSpPr>
          <p:cNvPr id="9" name="Espace réservé du contenu 8">
            <a:extLst>
              <a:ext uri="{FF2B5EF4-FFF2-40B4-BE49-F238E27FC236}">
                <a16:creationId xmlns:a16="http://schemas.microsoft.com/office/drawing/2014/main" id="{5CBE8654-828B-438D-85A3-EF27E7ED2575}"/>
              </a:ext>
            </a:extLst>
          </p:cNvPr>
          <p:cNvSpPr>
            <a:spLocks noGrp="1"/>
          </p:cNvSpPr>
          <p:nvPr>
            <p:ph idx="1"/>
          </p:nvPr>
        </p:nvSpPr>
        <p:spPr>
          <a:xfrm>
            <a:off x="971552" y="1917699"/>
            <a:ext cx="2165442" cy="2320578"/>
          </a:xfrm>
        </p:spPr>
        <p:txBody>
          <a:bodyPr/>
          <a:lstStyle/>
          <a:p>
            <a:r>
              <a:rPr lang="fr-FR" dirty="0"/>
              <a:t>Pour créer un nouveau script, il suffit de cliquer sur « New file » et de choisir « R script ».</a:t>
            </a:r>
          </a:p>
        </p:txBody>
      </p:sp>
      <p:pic>
        <p:nvPicPr>
          <p:cNvPr id="11" name="Image 10">
            <a:extLst>
              <a:ext uri="{FF2B5EF4-FFF2-40B4-BE49-F238E27FC236}">
                <a16:creationId xmlns:a16="http://schemas.microsoft.com/office/drawing/2014/main" id="{F7592800-0AAB-48A4-B650-CE4E363F231D}"/>
              </a:ext>
            </a:extLst>
          </p:cNvPr>
          <p:cNvPicPr>
            <a:picLocks noChangeAspect="1"/>
          </p:cNvPicPr>
          <p:nvPr/>
        </p:nvPicPr>
        <p:blipFill>
          <a:blip r:embed="rId2"/>
          <a:stretch>
            <a:fillRect/>
          </a:stretch>
        </p:blipFill>
        <p:spPr>
          <a:xfrm>
            <a:off x="4511929" y="1917699"/>
            <a:ext cx="3385025" cy="2728613"/>
          </a:xfrm>
          <a:prstGeom prst="rect">
            <a:avLst/>
          </a:prstGeom>
        </p:spPr>
      </p:pic>
    </p:spTree>
    <p:extLst>
      <p:ext uri="{BB962C8B-B14F-4D97-AF65-F5344CB8AC3E}">
        <p14:creationId xmlns:p14="http://schemas.microsoft.com/office/powerpoint/2010/main" val="4873347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que">
  <a:themeElements>
    <a:clrScheme name="Organiqu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que">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que">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2394</TotalTime>
  <Words>2071</Words>
  <Application>Microsoft Office PowerPoint</Application>
  <PresentationFormat>Affichage à l'écran (16:9)</PresentationFormat>
  <Paragraphs>148</Paragraphs>
  <Slides>39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39</vt:i4>
      </vt:variant>
    </vt:vector>
  </HeadingPairs>
  <TitlesOfParts>
    <vt:vector size="43" baseType="lpstr">
      <vt:lpstr>Arial</vt:lpstr>
      <vt:lpstr>Calibri</vt:lpstr>
      <vt:lpstr>Garamond</vt:lpstr>
      <vt:lpstr>Organique</vt:lpstr>
      <vt:lpstr>Introduction à R et Rstudio</vt:lpstr>
      <vt:lpstr>À propos de R</vt:lpstr>
      <vt:lpstr>À propos de R</vt:lpstr>
      <vt:lpstr>À propos de R</vt:lpstr>
      <vt:lpstr>À propos de RStudio</vt:lpstr>
      <vt:lpstr>Prérequis</vt:lpstr>
      <vt:lpstr>L’interface Rstudio</vt:lpstr>
      <vt:lpstr>L’interface Rstudio</vt:lpstr>
      <vt:lpstr>L’interface Rstudio</vt:lpstr>
      <vt:lpstr>L’interface Rstudio</vt:lpstr>
      <vt:lpstr>L’interface Rstudio</vt:lpstr>
      <vt:lpstr>Les packages</vt:lpstr>
      <vt:lpstr>Les packages</vt:lpstr>
      <vt:lpstr>L’interface Rstudio</vt:lpstr>
      <vt:lpstr>L’interface Rstudio</vt:lpstr>
      <vt:lpstr>L’interface Rstudio</vt:lpstr>
      <vt:lpstr>L’interface Rstudio</vt:lpstr>
      <vt:lpstr>Les objets</vt:lpstr>
      <vt:lpstr>Les objets</vt:lpstr>
      <vt:lpstr>Les objets complexes</vt:lpstr>
      <vt:lpstr>Les objets de type numérique</vt:lpstr>
      <vt:lpstr>Les objets de type caractère</vt:lpstr>
      <vt:lpstr>Exploration, manipulation de données, jointures et « tidy data »</vt:lpstr>
      <vt:lpstr>Les étapes d’une exploitation de données</vt:lpstr>
      <vt:lpstr>Découverte des données</vt:lpstr>
      <vt:lpstr>Découverte des données La visualisation comme outil d’exploration des données</vt:lpstr>
      <vt:lpstr>Présentation PowerPoint</vt:lpstr>
      <vt:lpstr>Présentation PowerPoint</vt:lpstr>
      <vt:lpstr> Structuration des données Les « tidy data » : optimiser ses données </vt:lpstr>
      <vt:lpstr> Structuration des données Les « tidy data » : optimiser ses données </vt:lpstr>
      <vt:lpstr> Structuration des données Les « tidy data » : optimiser ses données </vt:lpstr>
      <vt:lpstr> Structuration des données Les « tidy data » : optimiser ses données </vt:lpstr>
      <vt:lpstr>Nettoyage de données</vt:lpstr>
      <vt:lpstr>Enrichissement des données Données relationnelles et jointures</vt:lpstr>
      <vt:lpstr>Enrichissement des données Données relationnelles et jointures</vt:lpstr>
      <vt:lpstr>Enrichissement des données Données relationnelles et jointures</vt:lpstr>
      <vt:lpstr>Publication Produire ses rapports avec Rmarkdown</vt:lpstr>
      <vt:lpstr>Merci de votre attention, la suite pour la prochaine fois !</vt:lpstr>
      <vt:lpstr>Autres ressources  </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0</TotalTime>
  <Words>1090</Words>
  <Application>Microsoft Office PowerPoint</Application>
  <PresentationFormat>Affichage à l'écran (16:9)</PresentationFormat>
  <Paragraphs>58</Paragraphs>
  <Slides>10</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Arial</vt:lpstr>
      <vt:lpstr>Calibri</vt:lpstr>
      <vt:lpstr>Office Theme</vt:lpstr>
      <vt:lpstr>Introduction à R</vt:lpstr>
      <vt:lpstr>À propos de ce document</vt:lpstr>
      <vt:lpstr>Remerciements</vt:lpstr>
      <vt:lpstr>Licence</vt:lpstr>
      <vt:lpstr>À propos de R</vt:lpstr>
      <vt:lpstr>À propos de RStudio</vt:lpstr>
      <vt:lpstr>À propos du tidyverse</vt:lpstr>
      <vt:lpstr>Structure du document</vt:lpstr>
      <vt:lpstr>Prérequis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R</dc:title>
  <dc:creator>Utilisateur</dc:creator>
  <cp:keywords/>
  <cp:lastModifiedBy>Jonas Brouillon</cp:lastModifiedBy>
  <cp:revision>28</cp:revision>
  <dcterms:created xsi:type="dcterms:W3CDTF">2022-03-07T03:12:14Z</dcterms:created>
  <dcterms:modified xsi:type="dcterms:W3CDTF">2022-04-28T03:18:27Z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2022-03-07</vt:lpwstr>
  </property>
  <property fmtid="{D5CDD505-2E9C-101B-9397-08002B2CF9AE}" pid="3" name="output">
    <vt:lpwstr/>
  </property>
</Properties>
</file>